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22"/>
  </p:notesMasterIdLst>
  <p:sldIdLst>
    <p:sldId id="297" r:id="rId5"/>
    <p:sldId id="393" r:id="rId6"/>
    <p:sldId id="394" r:id="rId7"/>
    <p:sldId id="385" r:id="rId8"/>
    <p:sldId id="387" r:id="rId9"/>
    <p:sldId id="388" r:id="rId10"/>
    <p:sldId id="390" r:id="rId11"/>
    <p:sldId id="398" r:id="rId12"/>
    <p:sldId id="399" r:id="rId13"/>
    <p:sldId id="389" r:id="rId14"/>
    <p:sldId id="401" r:id="rId15"/>
    <p:sldId id="400" r:id="rId16"/>
    <p:sldId id="392" r:id="rId17"/>
    <p:sldId id="402" r:id="rId18"/>
    <p:sldId id="396" r:id="rId19"/>
    <p:sldId id="395" r:id="rId20"/>
    <p:sldId id="397" r:id="rId2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760" userDrawn="1">
          <p15:clr>
            <a:srgbClr val="A4A3A4"/>
          </p15:clr>
        </p15:guide>
        <p15:guide id="2" orient="horz" pos="162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CBCC"/>
    <a:srgbClr val="DCDC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2CD05C-B93D-47E6-A6F3-9536D608FB37}" v="5184" dt="2019-08-12T11:47:28.057"/>
  </p1510:revLst>
</p1510:revInfo>
</file>

<file path=ppt/tableStyles.xml><?xml version="1.0" encoding="utf-8"?>
<a:tblStyleLst xmlns:a="http://schemas.openxmlformats.org/drawingml/2006/main" def="{BFEA419B-BCDB-4C27-8AB2-1E94C2BD932B}">
  <a:tblStyle styleId="{BFEA419B-BCDB-4C27-8AB2-1E94C2BD932B}" styleName="Elsevier">
    <a:wholeTbl>
      <a:tcTxStyle>
        <a:fontRef idx="minor">
          <a:prstClr val="black"/>
        </a:fontRef>
        <a:schemeClr val="dk1"/>
      </a:tcTxStyle>
      <a:tcStyle>
        <a:tcBdr>
          <a:left>
            <a:ln w="0" cmpd="sng">
              <a:solidFill>
                <a:schemeClr val="lt1"/>
              </a:solidFill>
            </a:ln>
          </a:left>
          <a:right>
            <a:ln w="0" cmpd="sng">
              <a:solidFill>
                <a:schemeClr val="lt1"/>
              </a:solidFill>
            </a:ln>
          </a:right>
          <a:top>
            <a:ln w="0" cmpd="sng">
              <a:solidFill>
                <a:schemeClr val="lt1"/>
              </a:solidFill>
            </a:ln>
          </a:top>
          <a:bottom>
            <a:ln w="12700" cmpd="sng">
              <a:solidFill>
                <a:srgbClr val="DCDCDD"/>
              </a:solidFill>
            </a:ln>
          </a:bottom>
          <a:insideH>
            <a:ln w="12700" cmpd="sng">
              <a:solidFill>
                <a:srgbClr val="DCDCDD"/>
              </a:solidFill>
            </a:ln>
          </a:insideH>
          <a:insideV>
            <a:ln w="0" cmpd="sng">
              <a:solidFill>
                <a:schemeClr val="dk1"/>
              </a:solidFill>
            </a:ln>
          </a:insideV>
        </a:tcBdr>
        <a:fill>
          <a:solidFill>
            <a:schemeClr val="lt1"/>
          </a:solidFill>
        </a:fill>
      </a:tcStyle>
    </a:wholeTbl>
    <a:band1H>
      <a:tcStyle>
        <a:tcBdr/>
        <a:fill>
          <a:solidFill>
            <a:schemeClr val="lt1"/>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12700" cmpd="sng">
              <a:solidFill>
                <a:schemeClr val="lt1"/>
              </a:solidFill>
            </a:ln>
          </a:top>
        </a:tcBdr>
        <a:fill>
          <a:solidFill>
            <a:schemeClr val="accent1"/>
          </a:solidFill>
        </a:fill>
      </a:tcStyle>
    </a:lastRow>
    <a:firstRow>
      <a:tcTxStyle b="on">
        <a:fontRef idx="minor">
          <a:prstClr val="black"/>
        </a:fontRef>
        <a:schemeClr val="dk1"/>
      </a:tcTxStyle>
      <a:tcStyle>
        <a:tcBdr>
          <a:bottom>
            <a:ln w="12700" cmpd="sng">
              <a:solidFill>
                <a:srgbClr val="FF6C00"/>
              </a:solidFill>
            </a:ln>
          </a:bottom>
        </a:tcBdr>
        <a:fill>
          <a:solidFill>
            <a:schemeClr val="l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88" autoAdjust="0"/>
    <p:restoredTop sz="74035" autoAdjust="0"/>
  </p:normalViewPr>
  <p:slideViewPr>
    <p:cSldViewPr snapToGrid="0" showGuides="1">
      <p:cViewPr>
        <p:scale>
          <a:sx n="100" d="100"/>
          <a:sy n="100" d="100"/>
        </p:scale>
        <p:origin x="2226" y="282"/>
      </p:cViewPr>
      <p:guideLst>
        <p:guide pos="5760"/>
        <p:guide orient="horz" pos="162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96" d="100"/>
          <a:sy n="96" d="100"/>
        </p:scale>
        <p:origin x="2480"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9DD4CF-C917-4D69-9374-6EFF2E9F78C3}" type="datetimeFigureOut">
              <a:rPr lang="de-DE" smtClean="0"/>
              <a:t>12.08.2019</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43C7B-F938-4CE9-A268-32817172635B}" type="slidenum">
              <a:rPr lang="de-DE" smtClean="0"/>
              <a:t>‹nr.›</a:t>
            </a:fld>
            <a:endParaRPr lang="de-DE"/>
          </a:p>
        </p:txBody>
      </p:sp>
    </p:spTree>
    <p:extLst>
      <p:ext uri="{BB962C8B-B14F-4D97-AF65-F5344CB8AC3E}">
        <p14:creationId xmlns:p14="http://schemas.microsoft.com/office/powerpoint/2010/main" val="2368740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p.widencdn.net/n4hd1n/ELSS_PV_PP_VID_Summary_Table_Search_page_tutorial"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mj-lt"/>
              <a:buNone/>
            </a:pPr>
            <a:r>
              <a:rPr lang="en-GB" sz="1800" dirty="0"/>
              <a:t>Hallo everybody and welcome to this tutorial video on how to Customizing colours and ranges in the FAERS summary table </a:t>
            </a:r>
          </a:p>
          <a:p>
            <a:pPr marL="0" indent="0">
              <a:buFont typeface="+mj-lt"/>
              <a:buNone/>
            </a:pPr>
            <a:r>
              <a:rPr lang="en-GB" sz="1800" dirty="0"/>
              <a:t>This will help you to identify and highlight </a:t>
            </a:r>
            <a:r>
              <a:rPr lang="en-US" sz="1800" dirty="0"/>
              <a:t>For example, you can highlight: </a:t>
            </a:r>
          </a:p>
          <a:p>
            <a:pPr marL="342900" indent="-342900">
              <a:buFont typeface="+mj-lt"/>
              <a:buAutoNum type="arabicPeriod"/>
            </a:pPr>
            <a:r>
              <a:rPr lang="en-US" sz="1600" dirty="0"/>
              <a:t>The high incidence of an adverse events caused by drugs and drug classes</a:t>
            </a:r>
          </a:p>
          <a:p>
            <a:pPr marL="342900" indent="-342900">
              <a:buFont typeface="+mj-lt"/>
              <a:buAutoNum type="arabicPeriod"/>
            </a:pPr>
            <a:r>
              <a:rPr lang="en-US" sz="1600" dirty="0"/>
              <a:t>Difference in incidence of adverse events between drugs and drug classes</a:t>
            </a:r>
          </a:p>
          <a:p>
            <a:pPr marL="342900" indent="-342900">
              <a:buFont typeface="+mj-lt"/>
              <a:buAutoNum type="arabicPeriod"/>
            </a:pPr>
            <a:r>
              <a:rPr lang="en-US" sz="1600" dirty="0"/>
              <a:t>Subpopulation trends that may otherwise not be apparent</a:t>
            </a:r>
          </a:p>
          <a:p>
            <a:endParaRPr lang="en-US" dirty="0"/>
          </a:p>
          <a:p>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a:t>
            </a:fld>
            <a:endParaRPr lang="de-DE"/>
          </a:p>
        </p:txBody>
      </p:sp>
    </p:spTree>
    <p:extLst>
      <p:ext uri="{BB962C8B-B14F-4D97-AF65-F5344CB8AC3E}">
        <p14:creationId xmlns:p14="http://schemas.microsoft.com/office/powerpoint/2010/main" val="39092229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i="0" dirty="0"/>
              <a:t>For this tutorial, let’s assume we are developing a new </a:t>
            </a:r>
            <a:r>
              <a:rPr lang="en-GB" sz="1200" i="0" dirty="0">
                <a:latin typeface="Calibri" panose="020F0502020204030204" pitchFamily="34" charset="0"/>
                <a:cs typeface="Calibri" panose="020F0502020204030204" pitchFamily="34" charset="0"/>
              </a:rPr>
              <a:t>5-alpha-reductase inhibitor. The currents standard if care is the 5-alpha-reductase inhibitor</a:t>
            </a:r>
            <a:r>
              <a:rPr lang="en-GB" sz="1200" i="1" dirty="0">
                <a:latin typeface="Calibri" panose="020F0502020204030204" pitchFamily="34" charset="0"/>
                <a:cs typeface="Calibri" panose="020F0502020204030204" pitchFamily="34" charset="0"/>
              </a:rPr>
              <a:t> </a:t>
            </a:r>
            <a:r>
              <a:rPr lang="en-GB" sz="1200" i="0" dirty="0">
                <a:latin typeface="Calibri" panose="020F0502020204030204" pitchFamily="34" charset="0"/>
                <a:cs typeface="Calibri" panose="020F0502020204030204" pitchFamily="34" charset="0"/>
              </a:rPr>
              <a:t>Dutasteride. Now we would like to know “What is the difference in incidence of the most common observed adverse effects of Dutasteride and the class of 5-alpha-reductase inhibitors in post-market data? This gives us crucial competitive information and critical insights into the adverse events we can anticipate for our drug under development. If you are new to FAESR searching, it is recommended to watch the video </a:t>
            </a:r>
            <a:r>
              <a:rPr lang="en-US" dirty="0">
                <a:hlinkClick r:id="rId3"/>
              </a:rPr>
              <a:t>Finding post-market adverse event data using the Summary Table and Graphical View option (7 min)</a:t>
            </a:r>
            <a:r>
              <a:rPr lang="en-US" dirty="0"/>
              <a:t> first.</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dirty="0"/>
              <a:t>In that video we show you in detail how to build a default heatmap view of absolute and relative incidence of post post-market adverse event data. As you can see the default view is blue, where dark blue indicates high incidence, and light blue indicate low incidence.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dirty="0"/>
              <a:t>Now lets modify the ranges and colors to identify and highlight the data most relevant to us.</a:t>
            </a:r>
          </a:p>
        </p:txBody>
      </p:sp>
      <p:sp>
        <p:nvSpPr>
          <p:cNvPr id="4" name="Slide Number Placeholder 3"/>
          <p:cNvSpPr>
            <a:spLocks noGrp="1"/>
          </p:cNvSpPr>
          <p:nvPr>
            <p:ph type="sldNum" sz="quarter" idx="10"/>
          </p:nvPr>
        </p:nvSpPr>
        <p:spPr/>
        <p:txBody>
          <a:bodyPr/>
          <a:lstStyle/>
          <a:p>
            <a:fld id="{A7443C7B-F938-4CE9-A268-32817172635B}" type="slidenum">
              <a:rPr lang="de-DE" smtClean="0"/>
              <a:t>2</a:t>
            </a:fld>
            <a:endParaRPr lang="de-DE"/>
          </a:p>
        </p:txBody>
      </p:sp>
    </p:spTree>
    <p:extLst>
      <p:ext uri="{BB962C8B-B14F-4D97-AF65-F5344CB8AC3E}">
        <p14:creationId xmlns:p14="http://schemas.microsoft.com/office/powerpoint/2010/main" val="3813079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GB" i="0" dirty="0"/>
              <a:t>To answer this question, w go to the FAERS data search module……</a:t>
            </a:r>
          </a:p>
        </p:txBody>
      </p:sp>
      <p:sp>
        <p:nvSpPr>
          <p:cNvPr id="4" name="Slide Number Placeholder 3"/>
          <p:cNvSpPr>
            <a:spLocks noGrp="1"/>
          </p:cNvSpPr>
          <p:nvPr>
            <p:ph type="sldNum" sz="quarter" idx="10"/>
          </p:nvPr>
        </p:nvSpPr>
        <p:spPr/>
        <p:txBody>
          <a:bodyPr/>
          <a:lstStyle/>
          <a:p>
            <a:fld id="{A7443C7B-F938-4CE9-A268-32817172635B}" type="slidenum">
              <a:rPr lang="de-DE" smtClean="0"/>
              <a:t>3</a:t>
            </a:fld>
            <a:endParaRPr lang="de-DE"/>
          </a:p>
        </p:txBody>
      </p:sp>
    </p:spTree>
    <p:extLst>
      <p:ext uri="{BB962C8B-B14F-4D97-AF65-F5344CB8AC3E}">
        <p14:creationId xmlns:p14="http://schemas.microsoft.com/office/powerpoint/2010/main" val="4099352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i="0" dirty="0"/>
              <a:t>Under Summary table view and graphical view select “drug of interest”. You can of course also adjust the range and colouring of a summary table staring with an adverse event search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i="0" dirty="0"/>
              <a:t>  </a:t>
            </a:r>
            <a:endParaRPr lang="en-GB" i="1" dirty="0"/>
          </a:p>
        </p:txBody>
      </p:sp>
      <p:sp>
        <p:nvSpPr>
          <p:cNvPr id="4" name="Slide Number Placeholder 3"/>
          <p:cNvSpPr>
            <a:spLocks noGrp="1"/>
          </p:cNvSpPr>
          <p:nvPr>
            <p:ph type="sldNum" sz="quarter" idx="10"/>
          </p:nvPr>
        </p:nvSpPr>
        <p:spPr/>
        <p:txBody>
          <a:bodyPr/>
          <a:lstStyle/>
          <a:p>
            <a:fld id="{A7443C7B-F938-4CE9-A268-32817172635B}" type="slidenum">
              <a:rPr lang="de-DE" smtClean="0"/>
              <a:t>4</a:t>
            </a:fld>
            <a:endParaRPr lang="de-DE"/>
          </a:p>
        </p:txBody>
      </p:sp>
    </p:spTree>
    <p:extLst>
      <p:ext uri="{BB962C8B-B14F-4D97-AF65-F5344CB8AC3E}">
        <p14:creationId xmlns:p14="http://schemas.microsoft.com/office/powerpoint/2010/main" val="34687284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GB" i="0" dirty="0"/>
              <a:t>Let’s select add drugs…,.</a:t>
            </a:r>
          </a:p>
        </p:txBody>
      </p:sp>
      <p:sp>
        <p:nvSpPr>
          <p:cNvPr id="4" name="Slide Number Placeholder 3"/>
          <p:cNvSpPr>
            <a:spLocks noGrp="1"/>
          </p:cNvSpPr>
          <p:nvPr>
            <p:ph type="sldNum" sz="quarter" idx="10"/>
          </p:nvPr>
        </p:nvSpPr>
        <p:spPr/>
        <p:txBody>
          <a:bodyPr/>
          <a:lstStyle/>
          <a:p>
            <a:fld id="{A7443C7B-F938-4CE9-A268-32817172635B}" type="slidenum">
              <a:rPr lang="de-DE" smtClean="0"/>
              <a:t>5</a:t>
            </a:fld>
            <a:endParaRPr lang="de-DE"/>
          </a:p>
        </p:txBody>
      </p:sp>
    </p:spTree>
    <p:extLst>
      <p:ext uri="{BB962C8B-B14F-4D97-AF65-F5344CB8AC3E}">
        <p14:creationId xmlns:p14="http://schemas.microsoft.com/office/powerpoint/2010/main" val="2883545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GB" sz="1200" i="0" dirty="0">
                <a:latin typeface="Calibri" panose="020F0502020204030204" pitchFamily="34" charset="0"/>
                <a:cs typeface="Calibri" panose="020F0502020204030204" pitchFamily="34" charset="0"/>
              </a:rPr>
              <a:t>And add Dutasteride and 5-alpha-reductase inhibitors</a:t>
            </a:r>
            <a:endParaRPr lang="en-GB" i="0" dirty="0"/>
          </a:p>
        </p:txBody>
      </p:sp>
      <p:sp>
        <p:nvSpPr>
          <p:cNvPr id="4" name="Slide Number Placeholder 3"/>
          <p:cNvSpPr>
            <a:spLocks noGrp="1"/>
          </p:cNvSpPr>
          <p:nvPr>
            <p:ph type="sldNum" sz="quarter" idx="10"/>
          </p:nvPr>
        </p:nvSpPr>
        <p:spPr/>
        <p:txBody>
          <a:bodyPr/>
          <a:lstStyle/>
          <a:p>
            <a:fld id="{A7443C7B-F938-4CE9-A268-32817172635B}" type="slidenum">
              <a:rPr lang="de-DE" smtClean="0"/>
              <a:t>6</a:t>
            </a:fld>
            <a:endParaRPr lang="de-DE"/>
          </a:p>
        </p:txBody>
      </p:sp>
    </p:spTree>
    <p:extLst>
      <p:ext uri="{BB962C8B-B14F-4D97-AF65-F5344CB8AC3E}">
        <p14:creationId xmlns:p14="http://schemas.microsoft.com/office/powerpoint/2010/main" val="33079417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GB" i="0" dirty="0"/>
              <a:t>If relevant, you can sort the data according to Frequency </a:t>
            </a:r>
          </a:p>
        </p:txBody>
      </p:sp>
      <p:sp>
        <p:nvSpPr>
          <p:cNvPr id="4" name="Slide Number Placeholder 3"/>
          <p:cNvSpPr>
            <a:spLocks noGrp="1"/>
          </p:cNvSpPr>
          <p:nvPr>
            <p:ph type="sldNum" sz="quarter" idx="10"/>
          </p:nvPr>
        </p:nvSpPr>
        <p:spPr/>
        <p:txBody>
          <a:bodyPr/>
          <a:lstStyle/>
          <a:p>
            <a:fld id="{A7443C7B-F938-4CE9-A268-32817172635B}" type="slidenum">
              <a:rPr lang="de-DE" smtClean="0"/>
              <a:t>7</a:t>
            </a:fld>
            <a:endParaRPr lang="de-DE"/>
          </a:p>
        </p:txBody>
      </p:sp>
    </p:spTree>
    <p:extLst>
      <p:ext uri="{BB962C8B-B14F-4D97-AF65-F5344CB8AC3E}">
        <p14:creationId xmlns:p14="http://schemas.microsoft.com/office/powerpoint/2010/main" val="5060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GB" i="0" dirty="0"/>
              <a:t>To modify the range and/or </a:t>
            </a:r>
            <a:r>
              <a:rPr lang="en-GB" i="0" dirty="0" err="1"/>
              <a:t>color</a:t>
            </a:r>
            <a:r>
              <a:rPr lang="en-GB" i="0" dirty="0"/>
              <a:t>, you click on edit ranges…………. </a:t>
            </a:r>
          </a:p>
        </p:txBody>
      </p:sp>
      <p:sp>
        <p:nvSpPr>
          <p:cNvPr id="4" name="Slide Number Placeholder 3"/>
          <p:cNvSpPr>
            <a:spLocks noGrp="1"/>
          </p:cNvSpPr>
          <p:nvPr>
            <p:ph type="sldNum" sz="quarter" idx="10"/>
          </p:nvPr>
        </p:nvSpPr>
        <p:spPr/>
        <p:txBody>
          <a:bodyPr/>
          <a:lstStyle/>
          <a:p>
            <a:fld id="{A7443C7B-F938-4CE9-A268-32817172635B}" type="slidenum">
              <a:rPr lang="de-DE" smtClean="0"/>
              <a:t>8</a:t>
            </a:fld>
            <a:endParaRPr lang="de-DE"/>
          </a:p>
        </p:txBody>
      </p:sp>
    </p:spTree>
    <p:extLst>
      <p:ext uri="{BB962C8B-B14F-4D97-AF65-F5344CB8AC3E}">
        <p14:creationId xmlns:p14="http://schemas.microsoft.com/office/powerpoint/2010/main" val="73489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This will open up the popup that will tell the color and range of each bucket,  </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9</a:t>
            </a:fld>
            <a:endParaRPr lang="de-DE"/>
          </a:p>
        </p:txBody>
      </p:sp>
    </p:spTree>
    <p:extLst>
      <p:ext uri="{BB962C8B-B14F-4D97-AF65-F5344CB8AC3E}">
        <p14:creationId xmlns:p14="http://schemas.microsoft.com/office/powerpoint/2010/main" val="38485933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endParaRPr lang="en-GB" i="1" dirty="0"/>
          </a:p>
        </p:txBody>
      </p:sp>
      <p:sp>
        <p:nvSpPr>
          <p:cNvPr id="4" name="Slide Number Placeholder 3"/>
          <p:cNvSpPr>
            <a:spLocks noGrp="1"/>
          </p:cNvSpPr>
          <p:nvPr>
            <p:ph type="sldNum" sz="quarter" idx="10"/>
          </p:nvPr>
        </p:nvSpPr>
        <p:spPr/>
        <p:txBody>
          <a:bodyPr/>
          <a:lstStyle/>
          <a:p>
            <a:fld id="{A7443C7B-F938-4CE9-A268-32817172635B}" type="slidenum">
              <a:rPr lang="de-DE" smtClean="0"/>
              <a:t>10</a:t>
            </a:fld>
            <a:endParaRPr lang="de-DE"/>
          </a:p>
        </p:txBody>
      </p:sp>
    </p:spTree>
    <p:extLst>
      <p:ext uri="{BB962C8B-B14F-4D97-AF65-F5344CB8AC3E}">
        <p14:creationId xmlns:p14="http://schemas.microsoft.com/office/powerpoint/2010/main" val="2481489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endParaRPr lang="en-GB" i="1" dirty="0"/>
          </a:p>
        </p:txBody>
      </p:sp>
      <p:sp>
        <p:nvSpPr>
          <p:cNvPr id="4" name="Slide Number Placeholder 3"/>
          <p:cNvSpPr>
            <a:spLocks noGrp="1"/>
          </p:cNvSpPr>
          <p:nvPr>
            <p:ph type="sldNum" sz="quarter" idx="10"/>
          </p:nvPr>
        </p:nvSpPr>
        <p:spPr/>
        <p:txBody>
          <a:bodyPr/>
          <a:lstStyle/>
          <a:p>
            <a:fld id="{A7443C7B-F938-4CE9-A268-32817172635B}" type="slidenum">
              <a:rPr lang="de-DE" smtClean="0"/>
              <a:t>11</a:t>
            </a:fld>
            <a:endParaRPr lang="de-DE"/>
          </a:p>
        </p:txBody>
      </p:sp>
    </p:spTree>
    <p:extLst>
      <p:ext uri="{BB962C8B-B14F-4D97-AF65-F5344CB8AC3E}">
        <p14:creationId xmlns:p14="http://schemas.microsoft.com/office/powerpoint/2010/main" val="20016716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endParaRPr lang="en-GB" i="1" dirty="0"/>
          </a:p>
        </p:txBody>
      </p:sp>
      <p:sp>
        <p:nvSpPr>
          <p:cNvPr id="4" name="Slide Number Placeholder 3"/>
          <p:cNvSpPr>
            <a:spLocks noGrp="1"/>
          </p:cNvSpPr>
          <p:nvPr>
            <p:ph type="sldNum" sz="quarter" idx="10"/>
          </p:nvPr>
        </p:nvSpPr>
        <p:spPr/>
        <p:txBody>
          <a:bodyPr/>
          <a:lstStyle/>
          <a:p>
            <a:fld id="{A7443C7B-F938-4CE9-A268-32817172635B}" type="slidenum">
              <a:rPr lang="de-DE" smtClean="0"/>
              <a:t>12</a:t>
            </a:fld>
            <a:endParaRPr lang="de-DE"/>
          </a:p>
        </p:txBody>
      </p:sp>
    </p:spTree>
    <p:extLst>
      <p:ext uri="{BB962C8B-B14F-4D97-AF65-F5344CB8AC3E}">
        <p14:creationId xmlns:p14="http://schemas.microsoft.com/office/powerpoint/2010/main" val="22854304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GB" i="0" dirty="0"/>
              <a:t>Using this example, I have show you how you can update ranges and visually highlight the most relevant data. This can helps you to identify the most relevant data quickly and support the focusing of attention on the data that is most important.</a:t>
            </a:r>
          </a:p>
          <a:p>
            <a:pPr marL="0" indent="0">
              <a:buFont typeface="+mj-lt"/>
              <a:buNone/>
            </a:pPr>
            <a:endParaRPr lang="en-GB" i="0" dirty="0"/>
          </a:p>
        </p:txBody>
      </p:sp>
      <p:sp>
        <p:nvSpPr>
          <p:cNvPr id="4" name="Slide Number Placeholder 3"/>
          <p:cNvSpPr>
            <a:spLocks noGrp="1"/>
          </p:cNvSpPr>
          <p:nvPr>
            <p:ph type="sldNum" sz="quarter" idx="10"/>
          </p:nvPr>
        </p:nvSpPr>
        <p:spPr/>
        <p:txBody>
          <a:bodyPr/>
          <a:lstStyle/>
          <a:p>
            <a:fld id="{A7443C7B-F938-4CE9-A268-32817172635B}" type="slidenum">
              <a:rPr lang="de-DE" smtClean="0"/>
              <a:t>13</a:t>
            </a:fld>
            <a:endParaRPr lang="de-DE"/>
          </a:p>
        </p:txBody>
      </p:sp>
    </p:spTree>
    <p:extLst>
      <p:ext uri="{BB962C8B-B14F-4D97-AF65-F5344CB8AC3E}">
        <p14:creationId xmlns:p14="http://schemas.microsoft.com/office/powerpoint/2010/main" val="774554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GB" i="0" dirty="0"/>
              <a:t>If you would like to return to default setting you can simply click on </a:t>
            </a:r>
          </a:p>
        </p:txBody>
      </p:sp>
      <p:sp>
        <p:nvSpPr>
          <p:cNvPr id="4" name="Slide Number Placeholder 3"/>
          <p:cNvSpPr>
            <a:spLocks noGrp="1"/>
          </p:cNvSpPr>
          <p:nvPr>
            <p:ph type="sldNum" sz="quarter" idx="10"/>
          </p:nvPr>
        </p:nvSpPr>
        <p:spPr/>
        <p:txBody>
          <a:bodyPr/>
          <a:lstStyle/>
          <a:p>
            <a:fld id="{A7443C7B-F938-4CE9-A268-32817172635B}" type="slidenum">
              <a:rPr lang="de-DE" smtClean="0"/>
              <a:t>14</a:t>
            </a:fld>
            <a:endParaRPr lang="de-DE"/>
          </a:p>
        </p:txBody>
      </p:sp>
    </p:spTree>
    <p:extLst>
      <p:ext uri="{BB962C8B-B14F-4D97-AF65-F5344CB8AC3E}">
        <p14:creationId xmlns:p14="http://schemas.microsoft.com/office/powerpoint/2010/main" val="18047013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endParaRPr lang="en-GB" i="1" dirty="0"/>
          </a:p>
        </p:txBody>
      </p:sp>
      <p:sp>
        <p:nvSpPr>
          <p:cNvPr id="4" name="Slide Number Placeholder 3"/>
          <p:cNvSpPr>
            <a:spLocks noGrp="1"/>
          </p:cNvSpPr>
          <p:nvPr>
            <p:ph type="sldNum" sz="quarter" idx="10"/>
          </p:nvPr>
        </p:nvSpPr>
        <p:spPr/>
        <p:txBody>
          <a:bodyPr/>
          <a:lstStyle/>
          <a:p>
            <a:fld id="{A7443C7B-F938-4CE9-A268-32817172635B}" type="slidenum">
              <a:rPr lang="de-DE" smtClean="0"/>
              <a:t>15</a:t>
            </a:fld>
            <a:endParaRPr lang="de-DE"/>
          </a:p>
        </p:txBody>
      </p:sp>
    </p:spTree>
    <p:extLst>
      <p:ext uri="{BB962C8B-B14F-4D97-AF65-F5344CB8AC3E}">
        <p14:creationId xmlns:p14="http://schemas.microsoft.com/office/powerpoint/2010/main" val="4218438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endParaRPr lang="en-GB" i="1" dirty="0"/>
          </a:p>
        </p:txBody>
      </p:sp>
      <p:sp>
        <p:nvSpPr>
          <p:cNvPr id="4" name="Slide Number Placeholder 3"/>
          <p:cNvSpPr>
            <a:spLocks noGrp="1"/>
          </p:cNvSpPr>
          <p:nvPr>
            <p:ph type="sldNum" sz="quarter" idx="10"/>
          </p:nvPr>
        </p:nvSpPr>
        <p:spPr/>
        <p:txBody>
          <a:bodyPr/>
          <a:lstStyle/>
          <a:p>
            <a:fld id="{A7443C7B-F938-4CE9-A268-32817172635B}" type="slidenum">
              <a:rPr lang="de-DE" smtClean="0"/>
              <a:t>16</a:t>
            </a:fld>
            <a:endParaRPr lang="de-DE"/>
          </a:p>
        </p:txBody>
      </p:sp>
    </p:spTree>
    <p:extLst>
      <p:ext uri="{BB962C8B-B14F-4D97-AF65-F5344CB8AC3E}">
        <p14:creationId xmlns:p14="http://schemas.microsoft.com/office/powerpoint/2010/main" val="20973700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With that I would like to thank you for you attention, in case of any questions, please do not hesitate to get in touch.</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17</a:t>
            </a:fld>
            <a:endParaRPr lang="de-DE"/>
          </a:p>
        </p:txBody>
      </p:sp>
    </p:spTree>
    <p:extLst>
      <p:ext uri="{BB962C8B-B14F-4D97-AF65-F5344CB8AC3E}">
        <p14:creationId xmlns:p14="http://schemas.microsoft.com/office/powerpoint/2010/main" val="20648643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light photo and light text">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9144000" cy="5143500"/>
          </a:xfrm>
          <a:prstGeom prst="rect">
            <a:avLst/>
          </a:prstGeom>
          <a:solidFill>
            <a:srgbClr val="F2F2F2">
              <a:alpha val="7059"/>
            </a:srgbClr>
          </a:solidFill>
        </p:spPr>
        <p:txBody>
          <a:bodyPr>
            <a:normAutofit/>
          </a:bodyPr>
          <a:lstStyle>
            <a:lvl1pPr marL="0" indent="0" algn="r">
              <a:lnSpc>
                <a:spcPct val="100000"/>
              </a:lnSpc>
              <a:buNone/>
              <a:defRPr sz="1600" baseline="0"/>
            </a:lvl1pPr>
          </a:lstStyle>
          <a:p>
            <a:r>
              <a:rPr lang="en-US" noProof="0" dirty="0"/>
              <a:t>Click on icon to select picture</a:t>
            </a:r>
          </a:p>
        </p:txBody>
      </p:sp>
      <p:sp>
        <p:nvSpPr>
          <p:cNvPr id="2"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chemeClr val="bg1"/>
                </a:solidFill>
              </a:defRPr>
            </a:lvl1pPr>
          </a:lstStyle>
          <a:p>
            <a:r>
              <a:rPr lang="en-US" noProof="0" dirty="0"/>
              <a:t>Click to edit title max over 2x lines</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7" name="TextBox 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dirty="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9"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6" name="Text Placeholder 9"/>
          <p:cNvSpPr>
            <a:spLocks noGrp="1"/>
          </p:cNvSpPr>
          <p:nvPr>
            <p:ph type="body" sz="quarter" idx="13"/>
          </p:nvPr>
        </p:nvSpPr>
        <p:spPr>
          <a:xfrm>
            <a:off x="475841" y="503628"/>
            <a:ext cx="787296"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ext uri="{BB962C8B-B14F-4D97-AF65-F5344CB8AC3E}">
        <p14:creationId xmlns:p14="http://schemas.microsoft.com/office/powerpoint/2010/main" val="3631053711"/>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guide id="8" orient="horz"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dark text and light photo">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9144000" cy="5143500"/>
          </a:xfrm>
          <a:prstGeom prst="rect">
            <a:avLst/>
          </a:prstGeom>
          <a:solidFill>
            <a:srgbClr val="F2F2F2">
              <a:alpha val="7059"/>
            </a:srgbClr>
          </a:solidFill>
        </p:spPr>
        <p:txBody>
          <a:bodyPr>
            <a:normAutofit/>
          </a:bodyPr>
          <a:lstStyle>
            <a:lvl1pPr marL="0" indent="0" algn="r">
              <a:lnSpc>
                <a:spcPct val="100000"/>
              </a:lnSpc>
              <a:buNone/>
              <a:defRPr sz="1600" baseline="0"/>
            </a:lvl1pPr>
          </a:lstStyle>
          <a:p>
            <a:r>
              <a:rPr lang="de-DE" dirty="0"/>
              <a:t>Click on </a:t>
            </a:r>
            <a:r>
              <a:rPr lang="de-DE" dirty="0" err="1"/>
              <a:t>icon</a:t>
            </a:r>
            <a:r>
              <a:rPr lang="de-DE" dirty="0"/>
              <a:t> </a:t>
            </a:r>
            <a:r>
              <a:rPr lang="de-DE" dirty="0" err="1"/>
              <a:t>to</a:t>
            </a:r>
            <a:r>
              <a:rPr lang="de-DE" dirty="0"/>
              <a:t> </a:t>
            </a:r>
            <a:r>
              <a:rPr lang="de-DE" dirty="0" err="1"/>
              <a:t>select</a:t>
            </a:r>
            <a:r>
              <a:rPr lang="de-DE" dirty="0"/>
              <a:t> </a:t>
            </a:r>
            <a:r>
              <a:rPr lang="de-DE" dirty="0" err="1"/>
              <a:t>picture</a:t>
            </a:r>
            <a:endParaRPr lang="de-DE" dirty="0"/>
          </a:p>
        </p:txBody>
      </p:sp>
      <p:sp>
        <p:nvSpPr>
          <p:cNvPr id="2"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rgbClr val="53565A"/>
                </a:solidFill>
              </a:defRPr>
            </a:lvl1pPr>
          </a:lstStyle>
          <a:p>
            <a:r>
              <a:rPr lang="en-US" noProof="0" dirty="0"/>
              <a:t>Click to edit title max over 2x lines</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7" name="TextBox 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dirty="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9"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3" name="Text Placeholder 9"/>
          <p:cNvSpPr>
            <a:spLocks noGrp="1"/>
          </p:cNvSpPr>
          <p:nvPr>
            <p:ph type="body" sz="quarter" idx="13"/>
          </p:nvPr>
        </p:nvSpPr>
        <p:spPr>
          <a:xfrm>
            <a:off x="475841" y="503628"/>
            <a:ext cx="787296"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guide id="8" orient="horz">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light text and dark photo">
    <p:spTree>
      <p:nvGrpSpPr>
        <p:cNvPr id="1" name=""/>
        <p:cNvGrpSpPr/>
        <p:nvPr/>
      </p:nvGrpSpPr>
      <p:grpSpPr>
        <a:xfrm>
          <a:off x="0" y="0"/>
          <a:ext cx="0" cy="0"/>
          <a:chOff x="0" y="0"/>
          <a:chExt cx="0" cy="0"/>
        </a:xfrm>
      </p:grpSpPr>
      <p:sp>
        <p:nvSpPr>
          <p:cNvPr id="14" name="AchtergrondBeeld"/>
          <p:cNvSpPr>
            <a:spLocks noGrp="1"/>
          </p:cNvSpPr>
          <p:nvPr>
            <p:ph type="pic" sz="quarter" idx="15" hasCustomPrompt="1"/>
          </p:nvPr>
        </p:nvSpPr>
        <p:spPr>
          <a:xfrm>
            <a:off x="0" y="0"/>
            <a:ext cx="9144000" cy="5143500"/>
          </a:xfrm>
          <a:prstGeom prst="rect">
            <a:avLst/>
          </a:prstGeom>
          <a:solidFill>
            <a:srgbClr val="3E4043">
              <a:alpha val="14902"/>
            </a:srgbClr>
          </a:solidFill>
        </p:spPr>
        <p:txBody>
          <a:bodyPr>
            <a:normAutofit/>
          </a:bodyPr>
          <a:lstStyle>
            <a:lvl1pPr marL="0" indent="0" algn="r">
              <a:lnSpc>
                <a:spcPct val="100000"/>
              </a:lnSpc>
              <a:buNone/>
              <a:defRPr sz="1600" baseline="0"/>
            </a:lvl1pPr>
          </a:lstStyle>
          <a:p>
            <a:r>
              <a:rPr lang="de-DE"/>
              <a:t>Click on icon to select picture</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solidFill>
                  <a:schemeClr val="bg1"/>
                </a:solidFill>
              </a:defRPr>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17" name="TextBox 1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20"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chemeClr val="bg1"/>
                </a:solidFill>
              </a:defRPr>
            </a:lvl1pPr>
          </a:lstStyle>
          <a:p>
            <a:r>
              <a:rPr lang="en-US" noProof="0" dirty="0"/>
              <a:t>Click to edit title max over 2x lines</a:t>
            </a:r>
          </a:p>
        </p:txBody>
      </p:sp>
      <p:sp>
        <p:nvSpPr>
          <p:cNvPr id="21"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3" name="Text Placeholder 9"/>
          <p:cNvSpPr>
            <a:spLocks noGrp="1"/>
          </p:cNvSpPr>
          <p:nvPr>
            <p:ph type="body" sz="quarter" idx="13" hasCustomPrompt="1"/>
          </p:nvPr>
        </p:nvSpPr>
        <p:spPr>
          <a:xfrm>
            <a:off x="475841" y="503628"/>
            <a:ext cx="788400"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rmAutofit/>
          </a:bodyPr>
          <a:lstStyle>
            <a:lvl1pPr>
              <a:defRPr sz="100">
                <a:solidFill>
                  <a:schemeClr val="bg1"/>
                </a:solidFill>
              </a:defRPr>
            </a:lvl1pPr>
          </a:lstStyle>
          <a:p>
            <a:pPr lvl="0"/>
            <a:r>
              <a:rPr lang="en-US"/>
              <a:t>Edit Master text styles v</a:t>
            </a:r>
          </a:p>
        </p:txBody>
      </p:sp>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ext uri="{BB962C8B-B14F-4D97-AF65-F5344CB8AC3E}">
        <p14:creationId xmlns:p14="http://schemas.microsoft.com/office/powerpoint/2010/main" val="899294975"/>
      </p:ext>
    </p:extLst>
  </p:cSld>
  <p:clrMapOvr>
    <a:masterClrMapping/>
  </p:clrMapOvr>
  <p:extLst mod="1">
    <p:ext uri="{DCECCB84-F9BA-43D5-87BE-67443E8EF086}">
      <p15:sldGuideLst xmlns:p15="http://schemas.microsoft.com/office/powerpoint/2012/main">
        <p15:guide id="1" orient="horz" pos="373" userDrawn="1">
          <p15:clr>
            <a:srgbClr val="FBAE40"/>
          </p15:clr>
        </p15:guide>
        <p15:guide id="2" orient="horz" pos="2867" userDrawn="1">
          <p15:clr>
            <a:srgbClr val="FBAE40"/>
          </p15:clr>
        </p15:guide>
        <p15:guide id="3" pos="363" userDrawn="1">
          <p15:clr>
            <a:srgbClr val="FBAE40"/>
          </p15:clr>
        </p15:guide>
        <p15:guide id="4" pos="2699" userDrawn="1">
          <p15:clr>
            <a:srgbClr val="FBAE40"/>
          </p15:clr>
        </p15:guide>
        <p15:guide id="5" pos="2880" userDrawn="1">
          <p15:clr>
            <a:srgbClr val="FBAE40"/>
          </p15:clr>
        </p15:guide>
        <p15:guide id="6" pos="3061" userDrawn="1">
          <p15:clr>
            <a:srgbClr val="FBAE40"/>
          </p15:clr>
        </p15:guide>
        <p15:guide id="7" pos="5397"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subtitle">
    <p:spTree>
      <p:nvGrpSpPr>
        <p:cNvPr id="1" name=""/>
        <p:cNvGrpSpPr/>
        <p:nvPr/>
      </p:nvGrpSpPr>
      <p:grpSpPr>
        <a:xfrm>
          <a:off x="0" y="0"/>
          <a:ext cx="0" cy="0"/>
          <a:chOff x="0" y="0"/>
          <a:chExt cx="0" cy="0"/>
        </a:xfrm>
      </p:grpSpPr>
      <p:sp>
        <p:nvSpPr>
          <p:cNvPr id="18"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gn="l">
              <a:lnSpc>
                <a:spcPct val="100000"/>
              </a:lnSpc>
              <a:spcBef>
                <a:spcPts val="0"/>
              </a:spcBef>
              <a:buFont typeface="Arial" charset="0"/>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8"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rgbClr val="53565A"/>
                </a:solidFill>
              </a:defRPr>
            </a:lvl1pPr>
          </a:lstStyle>
          <a:p>
            <a:r>
              <a:rPr lang="en-US" noProof="0" dirty="0"/>
              <a:t>Click to edit title max over 2x lines</a:t>
            </a:r>
          </a:p>
        </p:txBody>
      </p:sp>
      <p:sp>
        <p:nvSpPr>
          <p:cNvPr id="10"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pic>
        <p:nvPicPr>
          <p:cNvPr id="7" name="Picture 6">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4178" y="1283678"/>
            <a:ext cx="3859822" cy="3859822"/>
          </a:xfrm>
          <a:prstGeom prst="rect">
            <a:avLst/>
          </a:prstGeom>
        </p:spPr>
      </p:pic>
      <p:sp>
        <p:nvSpPr>
          <p:cNvPr id="12" name="Text Placeholder 9"/>
          <p:cNvSpPr>
            <a:spLocks noGrp="1"/>
          </p:cNvSpPr>
          <p:nvPr>
            <p:ph type="body" sz="quarter" idx="13"/>
          </p:nvPr>
        </p:nvSpPr>
        <p:spPr>
          <a:xfrm>
            <a:off x="475841" y="503628"/>
            <a:ext cx="787296" cy="864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353B295-4072-4A63-B863-72215A7E23B4}" type="datetime1">
              <a:rPr lang="de-DE" smtClean="0"/>
              <a:t>12.08.2019</a:t>
            </a:fld>
            <a:endParaRPr lang="de-DE"/>
          </a:p>
        </p:txBody>
      </p:sp>
      <p:sp>
        <p:nvSpPr>
          <p:cNvPr id="4" name="Footer Placeholder 3"/>
          <p:cNvSpPr>
            <a:spLocks noGrp="1"/>
          </p:cNvSpPr>
          <p:nvPr>
            <p:ph type="ftr" sz="quarter" idx="11"/>
          </p:nvPr>
        </p:nvSpPr>
        <p:spPr/>
        <p:txBody>
          <a:bodyPr/>
          <a:lstStyle/>
          <a:p>
            <a:r>
              <a:rPr lang="en-CA"/>
              <a:t>PharmaPendium - Informing critical drug development decisions</a:t>
            </a:r>
            <a:endParaRPr lang="de-DE"/>
          </a:p>
        </p:txBody>
      </p:sp>
      <p:pic>
        <p:nvPicPr>
          <p:cNvPr id="5" name="Picture 4"/>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 y="-431800"/>
            <a:ext cx="9138993" cy="1229461"/>
          </a:xfrm>
          <a:prstGeom prst="rect">
            <a:avLst/>
          </a:prstGeom>
        </p:spPr>
      </p:pic>
      <p:sp>
        <p:nvSpPr>
          <p:cNvPr id="7" name="Text Placeholder 6"/>
          <p:cNvSpPr>
            <a:spLocks noGrp="1"/>
          </p:cNvSpPr>
          <p:nvPr>
            <p:ph type="body" sz="quarter" idx="15" hasCustomPrompt="1"/>
          </p:nvPr>
        </p:nvSpPr>
        <p:spPr>
          <a:xfrm>
            <a:off x="1084593" y="1215416"/>
            <a:ext cx="6974815" cy="1413483"/>
          </a:xfrm>
          <a:prstGeom prst="rect">
            <a:avLst/>
          </a:prstGeom>
        </p:spPr>
        <p:txBody>
          <a:bodyPr anchor="b">
            <a:noAutofit/>
          </a:bodyPr>
          <a:lstStyle>
            <a:lvl1pPr marL="0" indent="0" algn="ctr">
              <a:lnSpc>
                <a:spcPct val="100000"/>
              </a:lnSpc>
              <a:buNone/>
              <a:defRPr sz="4000">
                <a:solidFill>
                  <a:schemeClr val="tx1"/>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Click to edit title</a:t>
            </a:r>
            <a:br>
              <a:rPr lang="en-US" dirty="0"/>
            </a:br>
            <a:r>
              <a:rPr lang="en-US" dirty="0"/>
              <a:t>max over 2x lines</a:t>
            </a:r>
            <a:endParaRPr lang="de-DE" dirty="0"/>
          </a:p>
        </p:txBody>
      </p:sp>
      <p:sp>
        <p:nvSpPr>
          <p:cNvPr id="9" name="Title 1"/>
          <p:cNvSpPr>
            <a:spLocks noGrp="1"/>
          </p:cNvSpPr>
          <p:nvPr>
            <p:ph type="title" hasCustomPrompt="1"/>
          </p:nvPr>
        </p:nvSpPr>
        <p:spPr>
          <a:xfrm>
            <a:off x="1084593" y="2641599"/>
            <a:ext cx="6974815" cy="660401"/>
          </a:xfrm>
        </p:spPr>
        <p:txBody>
          <a:bodyPr anchor="t">
            <a:noAutofit/>
          </a:bodyPr>
          <a:lstStyle>
            <a:lvl1pPr algn="ctr">
              <a:lnSpc>
                <a:spcPct val="100000"/>
              </a:lnSpc>
              <a:defRPr sz="2000">
                <a:solidFill>
                  <a:schemeClr val="tx2"/>
                </a:solidFill>
              </a:defRPr>
            </a:lvl1pPr>
          </a:lstStyle>
          <a:p>
            <a:r>
              <a:rPr lang="en-US" dirty="0"/>
              <a:t>Subtitle</a:t>
            </a:r>
            <a:endParaRPr lang="de-DE" dirty="0"/>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Agenda</a:t>
            </a:r>
            <a:endParaRPr lang="de-DE" dirty="0"/>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4"/>
          </p:nvPr>
        </p:nvSpPr>
        <p:spPr/>
        <p:txBody>
          <a:bodyPr/>
          <a:lstStyle/>
          <a:p>
            <a:fld id="{AA8C7641-65B9-4E8D-92C4-30A26A2B427D}" type="datetime1">
              <a:rPr lang="de-DE" smtClean="0"/>
              <a:t>12.08.2019</a:t>
            </a:fld>
            <a:endParaRPr lang="de-DE" dirty="0"/>
          </a:p>
        </p:txBody>
      </p:sp>
      <p:sp>
        <p:nvSpPr>
          <p:cNvPr id="6" name="Footer Placeholder 5"/>
          <p:cNvSpPr>
            <a:spLocks noGrp="1"/>
          </p:cNvSpPr>
          <p:nvPr>
            <p:ph type="ftr" sz="quarter" idx="15"/>
          </p:nvPr>
        </p:nvSpPr>
        <p:spPr/>
        <p:txBody>
          <a:bodyPr/>
          <a:lstStyle/>
          <a:p>
            <a:r>
              <a:rPr lang="en-CA"/>
              <a:t>PharmaPendium - Informing critical drug development decisions</a:t>
            </a:r>
            <a:endParaRPr lang="de-DE" dirty="0"/>
          </a:p>
        </p:txBody>
      </p:sp>
      <p:sp>
        <p:nvSpPr>
          <p:cNvPr id="18" name="Text Placeholder 1"/>
          <p:cNvSpPr>
            <a:spLocks noGrp="1"/>
          </p:cNvSpPr>
          <p:nvPr>
            <p:ph type="body" sz="quarter" idx="13"/>
          </p:nvPr>
        </p:nvSpPr>
        <p:spPr>
          <a:xfrm>
            <a:off x="576262" y="1064853"/>
            <a:ext cx="7991475" cy="3264797"/>
          </a:xfrm>
          <a:prstGeom prst="rect">
            <a:avLst/>
          </a:prstGeom>
        </p:spPr>
        <p:txBody>
          <a:bodyPr vert="horz" lIns="91440" tIns="0" rIns="91440" bIns="45720" rtlCol="0">
            <a:normAutofit/>
          </a:bodyPr>
          <a:lstStyle>
            <a:lvl1pPr>
              <a:defRPr lang="en-GB" dirty="0"/>
            </a:lvl1pPr>
          </a:lstStyle>
          <a:p>
            <a:pPr marL="285750" lvl="0" indent="-285750">
              <a:lnSpc>
                <a:spcPct val="100000"/>
              </a:lnSpc>
            </a:pPr>
            <a:endParaRPr lang="en-GB" dirty="0"/>
          </a:p>
        </p:txBody>
      </p:sp>
    </p:spTree>
    <p:extLst>
      <p:ext uri="{BB962C8B-B14F-4D97-AF65-F5344CB8AC3E}">
        <p14:creationId xmlns:p14="http://schemas.microsoft.com/office/powerpoint/2010/main" val="1262608357"/>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799"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cxnSp>
        <p:nvCxnSpPr>
          <p:cNvPr id="14" name="Straight Connector 13"/>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EEC101C6-7CB5-49DA-9D9B-A2CCDDB20F2A}" type="datetime1">
              <a:rPr lang="de-DE" smtClean="0"/>
              <a:t>12.08.2019</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a:p>
        </p:txBody>
      </p:sp>
      <p:sp>
        <p:nvSpPr>
          <p:cNvPr id="8"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7" orient="horz" pos="286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4"/>
          </p:nvPr>
        </p:nvSpPr>
        <p:spPr/>
        <p:txBody>
          <a:bodyPr/>
          <a:lstStyle/>
          <a:p>
            <a:fld id="{AC83739A-B444-4D82-813A-204F1CD23020}" type="datetime1">
              <a:rPr lang="de-DE" smtClean="0"/>
              <a:t>12.08.2019</a:t>
            </a:fld>
            <a:endParaRPr lang="de-DE" dirty="0"/>
          </a:p>
        </p:txBody>
      </p:sp>
      <p:sp>
        <p:nvSpPr>
          <p:cNvPr id="8" name="Footer Placeholder 7"/>
          <p:cNvSpPr>
            <a:spLocks noGrp="1"/>
          </p:cNvSpPr>
          <p:nvPr>
            <p:ph type="ftr" sz="quarter" idx="15"/>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1" name="Text Placeholder 8"/>
          <p:cNvSpPr>
            <a:spLocks noGrp="1"/>
          </p:cNvSpPr>
          <p:nvPr>
            <p:ph type="body" sz="quarter" idx="13" hasCustomPrompt="1"/>
          </p:nvPr>
        </p:nvSpPr>
        <p:spPr>
          <a:xfrm>
            <a:off x="576263" y="1064854"/>
            <a:ext cx="7991475" cy="3264797"/>
          </a:xfrm>
          <a:prstGeom prst="rect">
            <a:avLst/>
          </a:prstGeom>
        </p:spPr>
        <p:txBody>
          <a:bodyPr>
            <a:normAutofit/>
          </a:bodyPr>
          <a:lstStyle>
            <a:lvl1pPr marL="0" indent="0">
              <a:lnSpc>
                <a:spcPct val="100000"/>
              </a:lnSpc>
              <a:buFont typeface="Arial" charset="0"/>
              <a:buNone/>
              <a:defRPr sz="18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4"/>
          </p:nvPr>
        </p:nvSpPr>
        <p:spPr/>
        <p:txBody>
          <a:bodyPr/>
          <a:lstStyle/>
          <a:p>
            <a:fld id="{83886D45-8A9A-46CC-BE89-BB307059B073}" type="datetime1">
              <a:rPr lang="de-DE" smtClean="0"/>
              <a:t>12.08.2019</a:t>
            </a:fld>
            <a:endParaRPr lang="de-DE" dirty="0"/>
          </a:p>
        </p:txBody>
      </p:sp>
      <p:sp>
        <p:nvSpPr>
          <p:cNvPr id="8" name="Footer Placeholder 7"/>
          <p:cNvSpPr>
            <a:spLocks noGrp="1"/>
          </p:cNvSpPr>
          <p:nvPr>
            <p:ph type="ftr" sz="quarter" idx="15"/>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4" name="Content Placeholder 2"/>
          <p:cNvSpPr>
            <a:spLocks noGrp="1"/>
          </p:cNvSpPr>
          <p:nvPr>
            <p:ph sz="quarter" idx="16"/>
          </p:nvPr>
        </p:nvSpPr>
        <p:spPr>
          <a:xfrm>
            <a:off x="576263" y="1061276"/>
            <a:ext cx="7991475" cy="3269424"/>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904437398"/>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two column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8"/>
          </p:nvPr>
        </p:nvSpPr>
        <p:spPr/>
        <p:txBody>
          <a:bodyPr/>
          <a:lstStyle/>
          <a:p>
            <a:fld id="{6B2A18E8-BAB8-4721-86A0-FAD72B323C9B}" type="datetime1">
              <a:rPr lang="de-DE" smtClean="0"/>
              <a:t>12.08.2019</a:t>
            </a:fld>
            <a:endParaRPr lang="de-DE" dirty="0"/>
          </a:p>
        </p:txBody>
      </p:sp>
      <p:sp>
        <p:nvSpPr>
          <p:cNvPr id="6" name="Footer Placeholder 5"/>
          <p:cNvSpPr>
            <a:spLocks noGrp="1"/>
          </p:cNvSpPr>
          <p:nvPr>
            <p:ph type="ftr" sz="quarter" idx="19"/>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20" name="Text Placeholder 8"/>
          <p:cNvSpPr>
            <a:spLocks noGrp="1"/>
          </p:cNvSpPr>
          <p:nvPr>
            <p:ph type="body" sz="quarter" idx="23" hasCustomPrompt="1"/>
          </p:nvPr>
        </p:nvSpPr>
        <p:spPr>
          <a:xfrm>
            <a:off x="4770841" y="1064854"/>
            <a:ext cx="3796897" cy="3264797"/>
          </a:xfrm>
          <a:prstGeom prst="rect">
            <a:avLst/>
          </a:prstGeom>
        </p:spPr>
        <p:txBody>
          <a:bodyPr>
            <a:normAutofit/>
          </a:bodyPr>
          <a:lstStyle>
            <a:lvl1pPr marL="0" indent="0">
              <a:lnSpc>
                <a:spcPct val="100000"/>
              </a:lnSpc>
              <a:buFont typeface="Arial" charset="0"/>
              <a:buNone/>
              <a:defRPr sz="1600" b="0" baseline="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
        <p:nvSpPr>
          <p:cNvPr id="23" name="Text Placeholder 8"/>
          <p:cNvSpPr>
            <a:spLocks noGrp="1"/>
          </p:cNvSpPr>
          <p:nvPr>
            <p:ph type="body" sz="quarter" idx="24" hasCustomPrompt="1"/>
          </p:nvPr>
        </p:nvSpPr>
        <p:spPr>
          <a:xfrm>
            <a:off x="576263"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bullets two column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8"/>
          </p:nvPr>
        </p:nvSpPr>
        <p:spPr/>
        <p:txBody>
          <a:bodyPr/>
          <a:lstStyle/>
          <a:p>
            <a:fld id="{193B16BB-A54E-4D22-8135-59AB0A0DA255}" type="datetime1">
              <a:rPr lang="de-DE" smtClean="0"/>
              <a:t>12.08.2019</a:t>
            </a:fld>
            <a:endParaRPr lang="de-DE" dirty="0"/>
          </a:p>
        </p:txBody>
      </p:sp>
      <p:sp>
        <p:nvSpPr>
          <p:cNvPr id="6" name="Footer Placeholder 5"/>
          <p:cNvSpPr>
            <a:spLocks noGrp="1"/>
          </p:cNvSpPr>
          <p:nvPr>
            <p:ph type="ftr" sz="quarter" idx="19"/>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
        <p:nvSpPr>
          <p:cNvPr id="9" name="Text Placeholder 8"/>
          <p:cNvSpPr>
            <a:spLocks noGrp="1"/>
          </p:cNvSpPr>
          <p:nvPr>
            <p:ph type="body" sz="quarter" idx="17" hasCustomPrompt="1"/>
          </p:nvPr>
        </p:nvSpPr>
        <p:spPr>
          <a:xfrm>
            <a:off x="4770842" y="1064853"/>
            <a:ext cx="3796896" cy="3264797"/>
          </a:xfrm>
          <a:prstGeom prst="rect">
            <a:avLst/>
          </a:prstGeom>
        </p:spPr>
        <p:txBody>
          <a:bodyPr/>
          <a:lstStyle>
            <a:lvl1pPr marL="285750" indent="-285750">
              <a:lnSpc>
                <a:spcPct val="100000"/>
              </a:lnSpc>
              <a:buFont typeface="Arial" panose="020B0604020202020204" pitchFamily="34" charset="0"/>
              <a:buChar char="•"/>
              <a:defRPr sz="1600" b="0"/>
            </a:lvl1pPr>
            <a:lvl2pPr marL="287338" indent="-287338">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p:txBody>
      </p:sp>
    </p:spTree>
    <p:extLst>
      <p:ext uri="{BB962C8B-B14F-4D97-AF65-F5344CB8AC3E}">
        <p14:creationId xmlns:p14="http://schemas.microsoft.com/office/powerpoint/2010/main" val="2069957296"/>
      </p:ext>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text and image on right side">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4572000" y="0"/>
            <a:ext cx="4572000" cy="5143500"/>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cxnSp>
        <p:nvCxnSpPr>
          <p:cNvPr id="16" name="Straight Connector 15"/>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A613DCF9-3C73-4503-B510-D850C92013A9}" type="datetime1">
              <a:rPr lang="de-DE" smtClean="0"/>
              <a:t>12.08.2019</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dirty="0"/>
          </a:p>
        </p:txBody>
      </p:sp>
      <p:sp>
        <p:nvSpPr>
          <p:cNvPr id="8" name="Title 1"/>
          <p:cNvSpPr>
            <a:spLocks noGrp="1"/>
          </p:cNvSpPr>
          <p:nvPr>
            <p:ph type="title" hasCustomPrompt="1"/>
          </p:nvPr>
        </p:nvSpPr>
        <p:spPr>
          <a:xfrm>
            <a:off x="576263" y="370375"/>
            <a:ext cx="3796897"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1" name="Text Placeholder 8"/>
          <p:cNvSpPr>
            <a:spLocks noGrp="1"/>
          </p:cNvSpPr>
          <p:nvPr>
            <p:ph type="body" sz="quarter" idx="24" hasCustomPrompt="1"/>
          </p:nvPr>
        </p:nvSpPr>
        <p:spPr>
          <a:xfrm>
            <a:off x="576263"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ext uri="{BB962C8B-B14F-4D97-AF65-F5344CB8AC3E}">
        <p14:creationId xmlns:p14="http://schemas.microsoft.com/office/powerpoint/2010/main" val="3231835068"/>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text and image on left side">
    <p:spTree>
      <p:nvGrpSpPr>
        <p:cNvPr id="1" name=""/>
        <p:cNvGrpSpPr/>
        <p:nvPr/>
      </p:nvGrpSpPr>
      <p:grpSpPr>
        <a:xfrm>
          <a:off x="0" y="0"/>
          <a:ext cx="0" cy="0"/>
          <a:chOff x="0" y="0"/>
          <a:chExt cx="0" cy="0"/>
        </a:xfrm>
      </p:grpSpPr>
      <p:sp>
        <p:nvSpPr>
          <p:cNvPr id="9" name="Date Placeholder 3"/>
          <p:cNvSpPr>
            <a:spLocks noGrp="1"/>
          </p:cNvSpPr>
          <p:nvPr>
            <p:ph type="dt" sz="half" idx="15"/>
          </p:nvPr>
        </p:nvSpPr>
        <p:spPr>
          <a:xfrm>
            <a:off x="1044000" y="4722258"/>
            <a:ext cx="3086100" cy="162814"/>
          </a:xfrm>
        </p:spPr>
        <p:txBody>
          <a:bodyPr/>
          <a:lstStyle/>
          <a:p>
            <a:fld id="{0A349D1B-B56A-4462-8302-FF9270DB6843}" type="datetime1">
              <a:rPr lang="de-DE" smtClean="0"/>
              <a:t>12.08.2019</a:t>
            </a:fld>
            <a:endParaRPr lang="de-DE"/>
          </a:p>
        </p:txBody>
      </p:sp>
      <p:sp>
        <p:nvSpPr>
          <p:cNvPr id="10" name="Footer Placeholder 4"/>
          <p:cNvSpPr>
            <a:spLocks noGrp="1"/>
          </p:cNvSpPr>
          <p:nvPr>
            <p:ph type="ftr" sz="quarter" idx="16"/>
          </p:nvPr>
        </p:nvSpPr>
        <p:spPr>
          <a:xfrm>
            <a:off x="1044000" y="4531201"/>
            <a:ext cx="3086100" cy="162244"/>
          </a:xfrm>
        </p:spPr>
        <p:txBody>
          <a:bodyPr/>
          <a:lstStyle/>
          <a:p>
            <a:r>
              <a:rPr lang="en-CA"/>
              <a:t>PharmaPendium - Informing critical drug development decisions</a:t>
            </a:r>
            <a:endParaRPr lang="de-DE" dirty="0"/>
          </a:p>
        </p:txBody>
      </p:sp>
      <p:cxnSp>
        <p:nvCxnSpPr>
          <p:cNvPr id="11" name="Straight Connector 10"/>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12" name="Picture Placeholder 9"/>
          <p:cNvSpPr>
            <a:spLocks noGrp="1"/>
          </p:cNvSpPr>
          <p:nvPr>
            <p:ph type="pic" sz="quarter" idx="24"/>
          </p:nvPr>
        </p:nvSpPr>
        <p:spPr>
          <a:xfrm>
            <a:off x="0" y="0"/>
            <a:ext cx="4572000" cy="5143500"/>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sp>
        <p:nvSpPr>
          <p:cNvPr id="16" name="Title 1"/>
          <p:cNvSpPr>
            <a:spLocks noGrp="1"/>
          </p:cNvSpPr>
          <p:nvPr>
            <p:ph type="title" hasCustomPrompt="1"/>
          </p:nvPr>
        </p:nvSpPr>
        <p:spPr>
          <a:xfrm>
            <a:off x="4744238" y="370375"/>
            <a:ext cx="3796897"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8" name="Text Placeholder 8"/>
          <p:cNvSpPr>
            <a:spLocks noGrp="1"/>
          </p:cNvSpPr>
          <p:nvPr>
            <p:ph type="body" sz="quarter" idx="25" hasCustomPrompt="1"/>
          </p:nvPr>
        </p:nvSpPr>
        <p:spPr>
          <a:xfrm>
            <a:off x="4744238"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ext uri="{BB962C8B-B14F-4D97-AF65-F5344CB8AC3E}">
        <p14:creationId xmlns:p14="http://schemas.microsoft.com/office/powerpoint/2010/main" val="1519277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9" name="Date Placeholder 3"/>
          <p:cNvSpPr>
            <a:spLocks noGrp="1"/>
          </p:cNvSpPr>
          <p:nvPr>
            <p:ph type="dt" sz="half" idx="15"/>
          </p:nvPr>
        </p:nvSpPr>
        <p:spPr>
          <a:xfrm>
            <a:off x="1044000" y="4722258"/>
            <a:ext cx="3086100" cy="162814"/>
          </a:xfrm>
        </p:spPr>
        <p:txBody>
          <a:bodyPr/>
          <a:lstStyle/>
          <a:p>
            <a:fld id="{77EA1C2D-DA49-489A-8F79-E280A1517C14}" type="datetime1">
              <a:rPr lang="de-DE" smtClean="0"/>
              <a:t>12.08.2019</a:t>
            </a:fld>
            <a:endParaRPr lang="de-DE"/>
          </a:p>
        </p:txBody>
      </p:sp>
      <p:sp>
        <p:nvSpPr>
          <p:cNvPr id="10" name="Footer Placeholder 4"/>
          <p:cNvSpPr>
            <a:spLocks noGrp="1"/>
          </p:cNvSpPr>
          <p:nvPr>
            <p:ph type="ftr" sz="quarter" idx="16"/>
          </p:nvPr>
        </p:nvSpPr>
        <p:spPr>
          <a:xfrm>
            <a:off x="1044000" y="4531201"/>
            <a:ext cx="3086100" cy="162244"/>
          </a:xfrm>
        </p:spPr>
        <p:txBody>
          <a:bodyPr/>
          <a:lstStyle/>
          <a:p>
            <a:r>
              <a:rPr lang="en-CA"/>
              <a:t>PharmaPendium - Informing critical drug development decisions</a:t>
            </a:r>
            <a:endParaRPr lang="de-DE" dirty="0"/>
          </a:p>
        </p:txBody>
      </p:sp>
      <p:cxnSp>
        <p:nvCxnSpPr>
          <p:cNvPr id="11" name="Straight Connector 10"/>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15" name="Picture Placeholder 9"/>
          <p:cNvSpPr>
            <a:spLocks noGrp="1"/>
          </p:cNvSpPr>
          <p:nvPr>
            <p:ph type="pic" sz="quarter" idx="14"/>
          </p:nvPr>
        </p:nvSpPr>
        <p:spPr>
          <a:xfrm>
            <a:off x="3386666" y="1064853"/>
            <a:ext cx="5181071" cy="3264797"/>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24" hasCustomPrompt="1"/>
          </p:nvPr>
        </p:nvSpPr>
        <p:spPr>
          <a:xfrm>
            <a:off x="576264" y="1064853"/>
            <a:ext cx="2641070"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BA928F0-AA10-42AB-8004-4C5E3B55EA50}" type="datetime1">
              <a:rPr lang="de-DE" smtClean="0"/>
              <a:t>12.08.2019</a:t>
            </a:fld>
            <a:endParaRPr lang="de-DE"/>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14533" y="2325818"/>
            <a:ext cx="2929467" cy="2817682"/>
          </a:xfrm>
          <a:prstGeom prst="rect">
            <a:avLst/>
          </a:prstGeom>
        </p:spPr>
      </p:pic>
      <p:sp>
        <p:nvSpPr>
          <p:cNvPr id="6" name="Footer Placeholder 5"/>
          <p:cNvSpPr>
            <a:spLocks noGrp="1"/>
          </p:cNvSpPr>
          <p:nvPr>
            <p:ph type="ftr" sz="quarter" idx="11"/>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438428"/>
            <a:ext cx="6248399" cy="2830088"/>
          </a:xfrm>
          <a:prstGeom prst="rect">
            <a:avLst/>
          </a:prstGeom>
        </p:spPr>
        <p:txBody>
          <a:bodyPr lIns="0" tIns="0" rIns="0">
            <a:normAutofit/>
          </a:bodyPr>
          <a:lstStyle>
            <a:lvl1pPr marL="177800" indent="-177800">
              <a:lnSpc>
                <a:spcPct val="100000"/>
              </a:lnSpc>
              <a:defRPr sz="3600" baseline="0">
                <a:solidFill>
                  <a:srgbClr val="FF6C00"/>
                </a:solidFill>
              </a:defRPr>
            </a:lvl1pPr>
          </a:lstStyle>
          <a:p>
            <a:r>
              <a:rPr lang="en-US" dirty="0"/>
              <a:t>“Quote</a:t>
            </a:r>
            <a:r>
              <a:rPr lang="de-DE" dirty="0"/>
              <a:t>”</a:t>
            </a:r>
          </a:p>
        </p:txBody>
      </p:sp>
      <p:cxnSp>
        <p:nvCxnSpPr>
          <p:cNvPr id="8" name="Straight Connector 7"/>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7816578"/>
      </p:ext>
    </p:extLst>
  </p:cSld>
  <p:clrMapOvr>
    <a:masterClrMapping/>
  </p:clrMapOvr>
  <p:extLst mod="1">
    <p:ext uri="{DCECCB84-F9BA-43D5-87BE-67443E8EF086}">
      <p15:sldGuideLst xmlns:p15="http://schemas.microsoft.com/office/powerpoint/2012/main">
        <p15:guide id="1" orient="horz" pos="373" userDrawn="1">
          <p15:clr>
            <a:srgbClr val="FBAE40"/>
          </p15:clr>
        </p15:guide>
        <p15:guide id="2" orient="horz" pos="2867" userDrawn="1">
          <p15:clr>
            <a:srgbClr val="FBAE40"/>
          </p15:clr>
        </p15:guide>
        <p15:guide id="3" pos="363" userDrawn="1">
          <p15:clr>
            <a:srgbClr val="FBAE40"/>
          </p15:clr>
        </p15:guide>
        <p15:guide id="4" pos="2699" userDrawn="1">
          <p15:clr>
            <a:srgbClr val="FBAE40"/>
          </p15:clr>
        </p15:guide>
        <p15:guide id="5" pos="2880" userDrawn="1">
          <p15:clr>
            <a:srgbClr val="FBAE40"/>
          </p15:clr>
        </p15:guide>
        <p15:guide id="6" pos="3061" userDrawn="1">
          <p15:clr>
            <a:srgbClr val="FBAE40"/>
          </p15:clr>
        </p15:guide>
        <p15:guide id="7" pos="5397"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Quote with dark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9144000" cy="5143500"/>
          </a:xfrm>
          <a:prstGeom prst="rect">
            <a:avLst/>
          </a:prstGeom>
          <a:solidFill>
            <a:schemeClr val="bg1">
              <a:lumMod val="95000"/>
            </a:schemeClr>
          </a:solidFill>
        </p:spPr>
        <p:txBody>
          <a:bodyPr/>
          <a:lstStyle>
            <a:lvl1pPr marL="0" indent="0">
              <a:lnSpc>
                <a:spcPct val="100000"/>
              </a:lnSpc>
              <a:buNone/>
              <a:defRPr/>
            </a:lvl1pPr>
          </a:lstStyle>
          <a:p>
            <a:r>
              <a:rPr lang="en-US" noProof="0" dirty="0"/>
              <a:t>Drag picture to placeholder or click icon to add</a:t>
            </a:r>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576263" y="442237"/>
            <a:ext cx="5991591" cy="3180193"/>
          </a:xfrm>
          <a:prstGeom prst="rect">
            <a:avLst/>
          </a:prstGeom>
        </p:spPr>
        <p:txBody>
          <a:bodyPr lIns="0" rIns="0">
            <a:normAutofit/>
          </a:bodyPr>
          <a:lstStyle>
            <a:lvl1pPr marL="177800" indent="-177800">
              <a:lnSpc>
                <a:spcPct val="100000"/>
              </a:lnSpc>
              <a:defRPr sz="3600">
                <a:solidFill>
                  <a:schemeClr val="bg1"/>
                </a:solidFill>
              </a:defRPr>
            </a:lvl1pPr>
          </a:lstStyle>
          <a:p>
            <a:r>
              <a:rPr lang="en-US" dirty="0"/>
              <a:t>“Quote”</a:t>
            </a:r>
            <a:endParaRPr lang="de-DE" dirty="0"/>
          </a:p>
        </p:txBody>
      </p:sp>
    </p:spTree>
    <p:extLst>
      <p:ext uri="{BB962C8B-B14F-4D97-AF65-F5344CB8AC3E}">
        <p14:creationId xmlns:p14="http://schemas.microsoft.com/office/powerpoint/2010/main" val="2195032865"/>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Quote with light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9144000" cy="5143500"/>
          </a:xfrm>
          <a:prstGeom prst="rect">
            <a:avLst/>
          </a:prstGeom>
          <a:solidFill>
            <a:schemeClr val="bg1">
              <a:lumMod val="95000"/>
            </a:schemeClr>
          </a:solidFill>
        </p:spPr>
        <p:txBody>
          <a:bodyPr/>
          <a:lstStyle>
            <a:lvl1pPr marL="0" indent="0">
              <a:lnSpc>
                <a:spcPct val="100000"/>
              </a:lnSpc>
              <a:buNone/>
              <a:defRPr/>
            </a:lvl1pPr>
          </a:lstStyle>
          <a:p>
            <a:r>
              <a:rPr lang="nl-NL" dirty="0"/>
              <a:t>Drag </a:t>
            </a:r>
            <a:r>
              <a:rPr lang="en-US" noProof="0" dirty="0"/>
              <a:t>picture</a:t>
            </a:r>
            <a:r>
              <a:rPr lang="nl-NL" dirty="0"/>
              <a:t> to placeholder or click icon to add</a:t>
            </a:r>
            <a:endParaRPr lang="de-DE" dirty="0"/>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576263" y="442237"/>
            <a:ext cx="5991591" cy="3180193"/>
          </a:xfrm>
          <a:prstGeom prst="rect">
            <a:avLst/>
          </a:prstGeom>
        </p:spPr>
        <p:txBody>
          <a:bodyPr lIns="0" rIns="0">
            <a:normAutofit/>
          </a:bodyPr>
          <a:lstStyle>
            <a:lvl1pPr marL="177800" indent="-177800">
              <a:lnSpc>
                <a:spcPct val="100000"/>
              </a:lnSpc>
              <a:defRPr sz="3600">
                <a:solidFill>
                  <a:srgbClr val="53565A"/>
                </a:solidFill>
              </a:defRPr>
            </a:lvl1pPr>
          </a:lstStyle>
          <a:p>
            <a:r>
              <a:rPr lang="en-US" dirty="0"/>
              <a:t>“Quote”</a:t>
            </a:r>
            <a:endParaRPr lang="de-DE" dirty="0"/>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illustration">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4770842" y="1064853"/>
            <a:ext cx="3796896" cy="3264797"/>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cxnSp>
        <p:nvCxnSpPr>
          <p:cNvPr id="14" name="Straight Connector 13"/>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90592761-E4CE-4D01-9031-50B8560067FA}" type="datetime1">
              <a:rPr lang="de-DE" smtClean="0"/>
              <a:t>12.08.2019</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a:p>
        </p:txBody>
      </p:sp>
      <p:sp>
        <p:nvSpPr>
          <p:cNvPr id="8"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9"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Tree>
    <p:extLst>
      <p:ext uri="{BB962C8B-B14F-4D97-AF65-F5344CB8AC3E}">
        <p14:creationId xmlns:p14="http://schemas.microsoft.com/office/powerpoint/2010/main" val="803182024"/>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7" orient="horz" pos="2867"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4770842" y="1064853"/>
            <a:ext cx="3796897" cy="3262031"/>
          </a:xfrm>
          <a:prstGeom prst="rect">
            <a:avLst/>
          </a:prstGeom>
        </p:spPr>
        <p:txBody>
          <a:bodyPr/>
          <a:lstStyle>
            <a:lvl1pPr marL="0" indent="0">
              <a:lnSpc>
                <a:spcPct val="100000"/>
              </a:lnSpc>
              <a:buNone/>
              <a:defRPr/>
            </a:lvl1pPr>
          </a:lstStyle>
          <a:p>
            <a:r>
              <a:rPr lang="en-US" noProof="0" dirty="0"/>
              <a:t>Click icon to add chart</a:t>
            </a:r>
          </a:p>
        </p:txBody>
      </p:sp>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6"/>
          </p:nvPr>
        </p:nvSpPr>
        <p:spPr/>
        <p:txBody>
          <a:bodyPr/>
          <a:lstStyle/>
          <a:p>
            <a:fld id="{6166FCA1-DFC7-4CE9-9385-F13BAEB2CBF6}" type="datetime1">
              <a:rPr lang="de-DE" smtClean="0"/>
              <a:t>12.08.2019</a:t>
            </a:fld>
            <a:endParaRPr lang="de-DE"/>
          </a:p>
        </p:txBody>
      </p:sp>
      <p:sp>
        <p:nvSpPr>
          <p:cNvPr id="5" name="Footer Placeholder 4"/>
          <p:cNvSpPr>
            <a:spLocks noGrp="1"/>
          </p:cNvSpPr>
          <p:nvPr>
            <p:ph type="ftr" sz="quarter" idx="17"/>
          </p:nvPr>
        </p:nvSpPr>
        <p:spPr/>
        <p:txBody>
          <a:bodyPr/>
          <a:lstStyle/>
          <a:p>
            <a:r>
              <a:rPr lang="en-CA"/>
              <a:t>PharmaPendium - Informing critical drug development decisions</a:t>
            </a:r>
            <a:endParaRPr lang="de-DE"/>
          </a:p>
        </p:txBody>
      </p:sp>
      <p:sp>
        <p:nvSpPr>
          <p:cNvPr id="9"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Tree>
    <p:extLst>
      <p:ext uri="{BB962C8B-B14F-4D97-AF65-F5344CB8AC3E}">
        <p14:creationId xmlns:p14="http://schemas.microsoft.com/office/powerpoint/2010/main" val="4186272090"/>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172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576262" y="1064853"/>
            <a:ext cx="7990393" cy="3269526"/>
          </a:xfrm>
          <a:prstGeom prst="rect">
            <a:avLst/>
          </a:prstGeom>
        </p:spPr>
        <p:txBody>
          <a:bodyPr/>
          <a:lstStyle>
            <a:lvl1pPr marL="0" indent="0">
              <a:lnSpc>
                <a:spcPct val="100000"/>
              </a:lnSpc>
              <a:buNone/>
              <a:defRPr/>
            </a:lvl1pPr>
          </a:lstStyle>
          <a:p>
            <a:r>
              <a:rPr lang="en-US" noProof="0" dirty="0"/>
              <a:t>Click icon to add chart</a:t>
            </a:r>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64D47A76-7B9F-4B3A-B20E-9416A34DEF4A}" type="datetime1">
              <a:rPr lang="de-DE" smtClean="0"/>
              <a:t>12.08.2019</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ext uri="{BB962C8B-B14F-4D97-AF65-F5344CB8AC3E}">
        <p14:creationId xmlns:p14="http://schemas.microsoft.com/office/powerpoint/2010/main" val="2831374395"/>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wo charts">
    <p:spTree>
      <p:nvGrpSpPr>
        <p:cNvPr id="1" name=""/>
        <p:cNvGrpSpPr/>
        <p:nvPr/>
      </p:nvGrpSpPr>
      <p:grpSpPr>
        <a:xfrm>
          <a:off x="0" y="0"/>
          <a:ext cx="0" cy="0"/>
          <a:chOff x="0" y="0"/>
          <a:chExt cx="0" cy="0"/>
        </a:xfrm>
      </p:grpSpPr>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BF0FBD92-7D63-4361-A229-6734F3109168}" type="datetime1">
              <a:rPr lang="de-DE" smtClean="0"/>
              <a:t>12.08.2019</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3" name="Chart Placeholder 5"/>
          <p:cNvSpPr>
            <a:spLocks noGrp="1"/>
          </p:cNvSpPr>
          <p:nvPr>
            <p:ph type="chart" sz="quarter" idx="19"/>
          </p:nvPr>
        </p:nvSpPr>
        <p:spPr>
          <a:xfrm>
            <a:off x="4770841" y="1064853"/>
            <a:ext cx="3796897" cy="3269526"/>
          </a:xfrm>
          <a:prstGeom prst="rect">
            <a:avLst/>
          </a:prstGeom>
        </p:spPr>
        <p:txBody>
          <a:bodyPr/>
          <a:lstStyle>
            <a:lvl1pPr marL="0" indent="0">
              <a:lnSpc>
                <a:spcPct val="100000"/>
              </a:lnSpc>
              <a:buNone/>
              <a:defRPr/>
            </a:lvl1pPr>
          </a:lstStyle>
          <a:p>
            <a:r>
              <a:rPr lang="en-US" noProof="0" dirty="0"/>
              <a:t>Click icon to add chart</a:t>
            </a:r>
          </a:p>
        </p:txBody>
      </p:sp>
      <p:sp>
        <p:nvSpPr>
          <p:cNvPr id="14" name="Chart Placeholder 5"/>
          <p:cNvSpPr>
            <a:spLocks noGrp="1"/>
          </p:cNvSpPr>
          <p:nvPr>
            <p:ph type="chart" sz="quarter" idx="15"/>
          </p:nvPr>
        </p:nvSpPr>
        <p:spPr>
          <a:xfrm>
            <a:off x="576262" y="1064853"/>
            <a:ext cx="3796897" cy="3269526"/>
          </a:xfrm>
          <a:prstGeom prst="rect">
            <a:avLst/>
          </a:prstGeom>
        </p:spPr>
        <p:txBody>
          <a:bodyPr/>
          <a:lstStyle>
            <a:lvl1pPr marL="0" indent="0">
              <a:lnSpc>
                <a:spcPct val="100000"/>
              </a:lnSpc>
              <a:buNone/>
              <a:defRPr/>
            </a:lvl1pPr>
          </a:lstStyle>
          <a:p>
            <a:r>
              <a:rPr lang="en-US" noProof="0" dirty="0"/>
              <a:t>Click icon to add chart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three charts">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576263"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B7459D36-96D1-4F5F-BBFB-FBC27A230EFB}" type="datetime1">
              <a:rPr lang="de-DE" smtClean="0"/>
              <a:t>12.08.2019</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Chart Placeholder 5"/>
          <p:cNvSpPr>
            <a:spLocks noGrp="1"/>
          </p:cNvSpPr>
          <p:nvPr>
            <p:ph type="chart" sz="quarter" idx="18"/>
          </p:nvPr>
        </p:nvSpPr>
        <p:spPr>
          <a:xfrm>
            <a:off x="3331899"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sp>
        <p:nvSpPr>
          <p:cNvPr id="9" name="Chart Placeholder 5"/>
          <p:cNvSpPr>
            <a:spLocks noGrp="1"/>
          </p:cNvSpPr>
          <p:nvPr>
            <p:ph type="chart" sz="quarter" idx="19"/>
          </p:nvPr>
        </p:nvSpPr>
        <p:spPr>
          <a:xfrm>
            <a:off x="6087533"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cxnSp>
        <p:nvCxnSpPr>
          <p:cNvPr id="11" name="Straight Connector 10"/>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7"/>
          </p:nvPr>
        </p:nvSpPr>
        <p:spPr/>
        <p:txBody>
          <a:bodyPr/>
          <a:lstStyle/>
          <a:p>
            <a:fld id="{03D8E148-6831-4C8B-8A17-A5BF5B39AB39}" type="datetime1">
              <a:rPr lang="de-DE" smtClean="0"/>
              <a:t>12.08.2019</a:t>
            </a:fld>
            <a:endParaRPr lang="de-DE"/>
          </a:p>
        </p:txBody>
      </p:sp>
      <p:sp>
        <p:nvSpPr>
          <p:cNvPr id="6" name="Footer Placeholder 5"/>
          <p:cNvSpPr>
            <a:spLocks noGrp="1"/>
          </p:cNvSpPr>
          <p:nvPr>
            <p:ph type="ftr" sz="quarter" idx="18"/>
          </p:nvPr>
        </p:nvSpPr>
        <p:spPr/>
        <p:txBody>
          <a:bodyPr/>
          <a:lstStyle/>
          <a:p>
            <a:r>
              <a:rPr lang="en-CA"/>
              <a:t>PharmaPendium - Informing critical drug development decisions</a:t>
            </a:r>
            <a:endParaRPr lang="de-DE"/>
          </a:p>
        </p:txBody>
      </p:sp>
      <p:sp>
        <p:nvSpPr>
          <p:cNvPr id="10" name="Table Placeholder 6"/>
          <p:cNvSpPr>
            <a:spLocks noGrp="1"/>
          </p:cNvSpPr>
          <p:nvPr>
            <p:ph type="tbl" sz="quarter" idx="16"/>
          </p:nvPr>
        </p:nvSpPr>
        <p:spPr>
          <a:xfrm>
            <a:off x="576261" y="1064853"/>
            <a:ext cx="7990394" cy="3269526"/>
          </a:xfrm>
          <a:prstGeom prst="rect">
            <a:avLst/>
          </a:prstGeom>
        </p:spPr>
        <p:txBody>
          <a:bodyPr/>
          <a:lstStyle>
            <a:lvl1pPr marL="0" indent="0">
              <a:lnSpc>
                <a:spcPct val="100000"/>
              </a:lnSpc>
              <a:buNone/>
              <a:defRPr/>
            </a:lvl1pPr>
          </a:lstStyle>
          <a:p>
            <a:r>
              <a:rPr lang="en-US" noProof="0" dirty="0"/>
              <a:t>Click icon to add table</a:t>
            </a:r>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ext uri="{BB962C8B-B14F-4D97-AF65-F5344CB8AC3E}">
        <p14:creationId xmlns:p14="http://schemas.microsoft.com/office/powerpoint/2010/main" val="782012608"/>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2" name="Text Placeholder 11"/>
          <p:cNvSpPr>
            <a:spLocks noGrp="1"/>
          </p:cNvSpPr>
          <p:nvPr>
            <p:ph type="body" sz="quarter" idx="14" hasCustomPrompt="1"/>
          </p:nvPr>
        </p:nvSpPr>
        <p:spPr>
          <a:xfrm>
            <a:off x="484253" y="4144980"/>
            <a:ext cx="5112709" cy="448866"/>
          </a:xfrm>
          <a:prstGeom prst="rect">
            <a:avLst/>
          </a:prstGeom>
        </p:spPr>
        <p:txBody>
          <a:bodyPr>
            <a:noAutofit/>
          </a:bodyPr>
          <a:lstStyle>
            <a:lvl1pPr marL="0" indent="0">
              <a:lnSpc>
                <a:spcPct val="100000"/>
              </a:lnSpc>
              <a:spcBef>
                <a:spcPts val="0"/>
              </a:spcBef>
              <a:buNone/>
              <a:defRPr sz="1400">
                <a:solidFill>
                  <a:schemeClr val="tx1"/>
                </a:solidFill>
              </a:defRPr>
            </a:lvl1pPr>
            <a:lvl2pPr marL="0" indent="0">
              <a:buNone/>
              <a:defRPr sz="1000"/>
            </a:lvl2pPr>
            <a:lvl3pPr marL="0" indent="0">
              <a:buNone/>
              <a:defRPr sz="1000"/>
            </a:lvl3pPr>
            <a:lvl4pPr marL="0" indent="0">
              <a:buNone/>
              <a:defRPr sz="1000"/>
            </a:lvl4pPr>
            <a:lvl5pPr marL="0" indent="0">
              <a:buNone/>
              <a:defRPr sz="1000"/>
            </a:lvl5pPr>
          </a:lstStyle>
          <a:p>
            <a:pPr lvl="0"/>
            <a:r>
              <a:rPr lang="en-US" dirty="0"/>
              <a:t>Department</a:t>
            </a:r>
            <a:br>
              <a:rPr lang="en-US" dirty="0"/>
            </a:br>
            <a:r>
              <a:rPr lang="en-US" dirty="0"/>
              <a:t>Date</a:t>
            </a:r>
            <a:endParaRPr lang="de-DE" dirty="0"/>
          </a:p>
        </p:txBody>
      </p:sp>
      <p:sp>
        <p:nvSpPr>
          <p:cNvPr id="7" name="TextBox 6"/>
          <p:cNvSpPr txBox="1"/>
          <p:nvPr userDrawn="1"/>
        </p:nvSpPr>
        <p:spPr>
          <a:xfrm>
            <a:off x="469263" y="2014789"/>
            <a:ext cx="3905250" cy="861774"/>
          </a:xfrm>
          <a:prstGeom prst="rect">
            <a:avLst/>
          </a:prstGeom>
          <a:noFill/>
        </p:spPr>
        <p:txBody>
          <a:bodyPr wrap="square" rtlCol="0">
            <a:spAutoFit/>
          </a:bodyPr>
          <a:lstStyle/>
          <a:p>
            <a:r>
              <a:rPr lang="en-US" sz="5000" kern="1200" noProof="0" dirty="0">
                <a:solidFill>
                  <a:schemeClr val="tx1"/>
                </a:solidFill>
                <a:latin typeface="+mj-lt"/>
                <a:ea typeface="+mj-ea"/>
                <a:cs typeface="+mj-cs"/>
              </a:rPr>
              <a:t>Thank you</a:t>
            </a:r>
          </a:p>
        </p:txBody>
      </p:sp>
      <p:pic>
        <p:nvPicPr>
          <p:cNvPr id="9" name="Picture 8">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4178" y="1283678"/>
            <a:ext cx="3859822" cy="3859822"/>
          </a:xfrm>
          <a:prstGeom prst="rect">
            <a:avLst/>
          </a:prstGeom>
        </p:spPr>
      </p:pic>
      <p:sp>
        <p:nvSpPr>
          <p:cNvPr id="10" name="Text Placeholder 9"/>
          <p:cNvSpPr>
            <a:spLocks noGrp="1"/>
          </p:cNvSpPr>
          <p:nvPr>
            <p:ph type="body" sz="quarter" idx="13"/>
          </p:nvPr>
        </p:nvSpPr>
        <p:spPr>
          <a:xfrm>
            <a:off x="475841" y="503628"/>
            <a:ext cx="787296" cy="864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spTree>
    <p:extLst>
      <p:ext uri="{BB962C8B-B14F-4D97-AF65-F5344CB8AC3E}">
        <p14:creationId xmlns:p14="http://schemas.microsoft.com/office/powerpoint/2010/main" val="3946097589"/>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orient="horz" pos="373" userDrawn="1">
          <p15:clr>
            <a:srgbClr val="FBAE40"/>
          </p15:clr>
        </p15:guide>
        <p15:guide id="6" pos="5397" userDrawn="1">
          <p15:clr>
            <a:srgbClr val="FBAE40"/>
          </p15:clr>
        </p15:guide>
        <p15:guide id="7" orient="horz" pos="2867"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78800" y="430319"/>
            <a:ext cx="8042496" cy="462759"/>
          </a:xfrm>
        </p:spPr>
        <p:txBody>
          <a:bodyPr/>
          <a:lstStyle>
            <a:lvl1pPr>
              <a:defRPr/>
            </a:lvl1pPr>
          </a:lstStyle>
          <a:p>
            <a:r>
              <a:rPr lang="en-US" dirty="0"/>
              <a:t>Title</a:t>
            </a:r>
            <a:endParaRPr lang="de-DE" dirty="0"/>
          </a:p>
        </p:txBody>
      </p:sp>
      <p:sp>
        <p:nvSpPr>
          <p:cNvPr id="9" name="Text Placeholder 8"/>
          <p:cNvSpPr>
            <a:spLocks noGrp="1"/>
          </p:cNvSpPr>
          <p:nvPr>
            <p:ph type="body" sz="quarter" idx="13"/>
          </p:nvPr>
        </p:nvSpPr>
        <p:spPr>
          <a:xfrm>
            <a:off x="487767" y="1152000"/>
            <a:ext cx="8042496" cy="3264797"/>
          </a:xfrm>
        </p:spPr>
        <p:txBody>
          <a:bodyPr/>
          <a:lstStyle>
            <a:lvl1pPr marL="0" indent="0">
              <a:lnSpc>
                <a:spcPts val="2400"/>
              </a:lnSpc>
              <a:buNone/>
              <a:defRPr sz="1500" b="0"/>
            </a:lvl1pPr>
            <a:lvl2pPr marL="360363" indent="-360363">
              <a:lnSpc>
                <a:spcPts val="2400"/>
              </a:lnSpc>
              <a:buFont typeface="+mj-lt"/>
              <a:buAutoNum type="arabicPeriod"/>
              <a:defRPr sz="1500" b="0"/>
            </a:lvl2pPr>
            <a:lvl3pPr marL="536575" indent="-171450">
              <a:lnSpc>
                <a:spcPts val="2400"/>
              </a:lnSpc>
              <a:defRPr sz="1500" b="0"/>
            </a:lvl3pPr>
            <a:lvl4pPr marL="720725" indent="-171450">
              <a:lnSpc>
                <a:spcPts val="2400"/>
              </a:lnSpc>
              <a:tabLst/>
              <a:defRPr sz="1500" b="0"/>
            </a:lvl4pPr>
            <a:lvl5pPr marL="896938" indent="-171450">
              <a:lnSpc>
                <a:spcPts val="2400"/>
              </a:lnSpc>
              <a:defRPr sz="15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4"/>
          </p:nvPr>
        </p:nvSpPr>
        <p:spPr/>
        <p:txBody>
          <a:bodyPr/>
          <a:lstStyle/>
          <a:p>
            <a:fld id="{3C2EB21C-D0DA-4078-ACF6-2C9CF31CA534}" type="datetime1">
              <a:rPr lang="nl-NL" smtClean="0"/>
              <a:t>12-8-2019</a:t>
            </a:fld>
            <a:endParaRPr lang="de-DE" dirty="0"/>
          </a:p>
        </p:txBody>
      </p:sp>
      <p:sp>
        <p:nvSpPr>
          <p:cNvPr id="6" name="Footer Placeholder 5"/>
          <p:cNvSpPr>
            <a:spLocks noGrp="1"/>
          </p:cNvSpPr>
          <p:nvPr>
            <p:ph type="ftr" sz="quarter" idx="15"/>
          </p:nvPr>
        </p:nvSpPr>
        <p:spPr/>
        <p:txBody>
          <a:bodyPr/>
          <a:lstStyle/>
          <a:p>
            <a:r>
              <a:rPr lang="en-CA"/>
              <a:t>QUOSA PV – a GXP compliant workflow management solution</a:t>
            </a:r>
            <a:endParaRPr lang="de-DE" dirty="0"/>
          </a:p>
        </p:txBody>
      </p:sp>
    </p:spTree>
    <p:extLst>
      <p:ext uri="{BB962C8B-B14F-4D97-AF65-F5344CB8AC3E}">
        <p14:creationId xmlns:p14="http://schemas.microsoft.com/office/powerpoint/2010/main" val="1193763742"/>
      </p:ext>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7" name="Content Placeholder 1"/>
          <p:cNvSpPr>
            <a:spLocks noGrp="1"/>
          </p:cNvSpPr>
          <p:nvPr>
            <p:ph idx="1"/>
          </p:nvPr>
        </p:nvSpPr>
        <p:spPr>
          <a:xfrm>
            <a:off x="457198" y="1457304"/>
            <a:ext cx="8238320" cy="2824192"/>
          </a:xfrm>
        </p:spPr>
        <p:txBody>
          <a:bodyPr/>
          <a:lstStyle>
            <a:lvl1pPr marL="0" indent="0">
              <a:buNone/>
              <a:defRPr>
                <a:solidFill>
                  <a:srgbClr val="53565A"/>
                </a:solidFill>
              </a:defRPr>
            </a:lvl1pPr>
          </a:lstStyle>
          <a:p>
            <a:pPr lvl="0"/>
            <a:r>
              <a:rPr lang="en-US" dirty="0"/>
              <a:t>Click to edit Master text styles</a:t>
            </a:r>
          </a:p>
          <a:p>
            <a:endParaRPr lang="en-US" dirty="0"/>
          </a:p>
        </p:txBody>
      </p:sp>
      <p:sp>
        <p:nvSpPr>
          <p:cNvPr id="8" name="Slide Number Placeholder 7"/>
          <p:cNvSpPr txBox="1">
            <a:spLocks/>
          </p:cNvSpPr>
          <p:nvPr userDrawn="1"/>
        </p:nvSpPr>
        <p:spPr>
          <a:xfrm>
            <a:off x="8474338" y="-5741"/>
            <a:ext cx="587784" cy="265892"/>
          </a:xfrm>
          <a:prstGeom prst="rect">
            <a:avLst/>
          </a:prstGeom>
        </p:spPr>
        <p:txBody>
          <a:bodyPr vert="horz" lIns="68580" tIns="34290" rIns="68580" bIns="34290" rtlCol="0" anchor="ctr"/>
          <a:lstStyle>
            <a:defPPr>
              <a:defRPr lang="en-US"/>
            </a:defPPr>
            <a:lvl1pPr marL="0" algn="r" defTabSz="457200" rtl="0" eaLnBrk="1" latinLnBrk="0" hangingPunct="1">
              <a:defRPr sz="7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525"/>
              <a:t>   |   </a:t>
            </a:r>
            <a:fld id="{DA15E891-66B8-4B28-AB8F-05A4B1DE573C}" type="slidenum">
              <a:rPr lang="en-US" sz="525" smtClean="0"/>
              <a:pPr/>
              <a:t>‹nr.›</a:t>
            </a:fld>
            <a:endParaRPr lang="en-US" sz="525" dirty="0"/>
          </a:p>
        </p:txBody>
      </p:sp>
      <p:sp>
        <p:nvSpPr>
          <p:cNvPr id="14" name="Title Placeholder 1"/>
          <p:cNvSpPr>
            <a:spLocks noGrp="1"/>
          </p:cNvSpPr>
          <p:nvPr>
            <p:ph type="title"/>
          </p:nvPr>
        </p:nvSpPr>
        <p:spPr>
          <a:xfrm>
            <a:off x="457200" y="528903"/>
            <a:ext cx="8238319" cy="313984"/>
          </a:xfrm>
          <a:prstGeom prst="rect">
            <a:avLst/>
          </a:prstGeom>
        </p:spPr>
        <p:txBody>
          <a:bodyPr vert="horz" lIns="91440" tIns="45720" rIns="91440" bIns="45720" rtlCol="0" anchor="ctr">
            <a:noAutofit/>
          </a:bodyPr>
          <a:lstStyle>
            <a:lvl1pPr>
              <a:defRPr b="0">
                <a:solidFill>
                  <a:schemeClr val="accent1"/>
                </a:solidFill>
              </a:defRPr>
            </a:lvl1pPr>
          </a:lstStyle>
          <a:p>
            <a:r>
              <a:rPr lang="en-US" dirty="0"/>
              <a:t>Title of Slide</a:t>
            </a:r>
          </a:p>
        </p:txBody>
      </p:sp>
      <p:sp>
        <p:nvSpPr>
          <p:cNvPr id="5" name="Text Placeholder 4"/>
          <p:cNvSpPr>
            <a:spLocks noGrp="1"/>
          </p:cNvSpPr>
          <p:nvPr>
            <p:ph type="body" sz="quarter" idx="10" hasCustomPrompt="1"/>
          </p:nvPr>
        </p:nvSpPr>
        <p:spPr>
          <a:xfrm>
            <a:off x="457200" y="931285"/>
            <a:ext cx="8238318" cy="262943"/>
          </a:xfrm>
        </p:spPr>
        <p:txBody>
          <a:bodyPr/>
          <a:lstStyle>
            <a:lvl1pPr marL="0" marR="0" indent="0" algn="l" defTabSz="342900" rtl="0" eaLnBrk="1" fontAlgn="auto" latinLnBrk="0" hangingPunct="1">
              <a:lnSpc>
                <a:spcPct val="100000"/>
              </a:lnSpc>
              <a:spcBef>
                <a:spcPct val="20000"/>
              </a:spcBef>
              <a:spcAft>
                <a:spcPts val="0"/>
              </a:spcAft>
              <a:buClrTx/>
              <a:buSzTx/>
              <a:buFont typeface="Arial"/>
              <a:buNone/>
              <a:tabLst/>
              <a:defRPr sz="1350">
                <a:solidFill>
                  <a:schemeClr val="accent1"/>
                </a:solidFill>
              </a:defRPr>
            </a:lvl1pPr>
          </a:lstStyle>
          <a:p>
            <a:r>
              <a:rPr lang="en-US" sz="1350" dirty="0"/>
              <a:t>Subtitle of Slide</a:t>
            </a:r>
          </a:p>
        </p:txBody>
      </p:sp>
      <p:sp>
        <p:nvSpPr>
          <p:cNvPr id="9" name="Text Placeholder 8"/>
          <p:cNvSpPr>
            <a:spLocks noGrp="1"/>
          </p:cNvSpPr>
          <p:nvPr>
            <p:ph type="body" sz="quarter" idx="11" hasCustomPrompt="1"/>
          </p:nvPr>
        </p:nvSpPr>
        <p:spPr>
          <a:xfrm>
            <a:off x="457198" y="4345991"/>
            <a:ext cx="8238320" cy="277826"/>
          </a:xfrm>
        </p:spPr>
        <p:txBody>
          <a:bodyPr>
            <a:normAutofit/>
          </a:bodyPr>
          <a:lstStyle>
            <a:lvl1pPr marL="0" indent="0">
              <a:buNone/>
              <a:defRPr sz="975">
                <a:solidFill>
                  <a:srgbClr val="A7A8AA"/>
                </a:solidFill>
              </a:defRPr>
            </a:lvl1pPr>
            <a:lvl2pPr marL="342900" indent="0">
              <a:buNone/>
              <a:defRPr sz="1200">
                <a:latin typeface="Arial"/>
                <a:cs typeface="Arial"/>
              </a:defRPr>
            </a:lvl2pPr>
          </a:lstStyle>
          <a:p>
            <a:pPr lvl="0"/>
            <a:r>
              <a:rPr lang="en-US" dirty="0"/>
              <a:t>Author Name</a:t>
            </a:r>
          </a:p>
        </p:txBody>
      </p:sp>
      <p:sp>
        <p:nvSpPr>
          <p:cNvPr id="18" name="Text Placeholder 17"/>
          <p:cNvSpPr>
            <a:spLocks noGrp="1"/>
          </p:cNvSpPr>
          <p:nvPr>
            <p:ph type="body" sz="quarter" idx="12" hasCustomPrompt="1"/>
          </p:nvPr>
        </p:nvSpPr>
        <p:spPr>
          <a:xfrm>
            <a:off x="457198" y="4623818"/>
            <a:ext cx="8238318" cy="268074"/>
          </a:xfrm>
        </p:spPr>
        <p:txBody>
          <a:bodyPr>
            <a:normAutofit/>
          </a:bodyPr>
          <a:lstStyle>
            <a:lvl1pPr marL="0" indent="0">
              <a:buNone/>
              <a:defRPr sz="975">
                <a:solidFill>
                  <a:srgbClr val="A7A8AA"/>
                </a:solidFill>
              </a:defRPr>
            </a:lvl1pPr>
          </a:lstStyle>
          <a:p>
            <a:pPr lvl="0"/>
            <a:r>
              <a:rPr lang="en-US" dirty="0"/>
              <a:t>Click to edit text</a:t>
            </a:r>
          </a:p>
        </p:txBody>
      </p:sp>
    </p:spTree>
    <p:extLst>
      <p:ext uri="{BB962C8B-B14F-4D97-AF65-F5344CB8AC3E}">
        <p14:creationId xmlns:p14="http://schemas.microsoft.com/office/powerpoint/2010/main" val="2034337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044000" y="4722258"/>
            <a:ext cx="3086100" cy="162814"/>
          </a:xfrm>
          <a:prstGeom prst="rect">
            <a:avLst/>
          </a:prstGeom>
        </p:spPr>
        <p:txBody>
          <a:bodyPr vert="horz" lIns="0" tIns="0" rIns="0" bIns="0" rtlCol="0" anchor="t" anchorCtr="0">
            <a:normAutofit/>
          </a:bodyPr>
          <a:lstStyle>
            <a:lvl1pPr algn="l">
              <a:defRPr sz="800">
                <a:solidFill>
                  <a:schemeClr val="tx1">
                    <a:tint val="75000"/>
                  </a:schemeClr>
                </a:solidFill>
              </a:defRPr>
            </a:lvl1pPr>
          </a:lstStyle>
          <a:p>
            <a:fld id="{2EB4C6D9-B6A3-41AD-ABEE-488C4BB547A0}" type="datetime1">
              <a:rPr lang="de-DE" smtClean="0"/>
              <a:t>12.08.2019</a:t>
            </a:fld>
            <a:endParaRPr lang="de-DE"/>
          </a:p>
        </p:txBody>
      </p:sp>
      <p:sp>
        <p:nvSpPr>
          <p:cNvPr id="5" name="Footer Placeholder 4"/>
          <p:cNvSpPr>
            <a:spLocks noGrp="1"/>
          </p:cNvSpPr>
          <p:nvPr>
            <p:ph type="ftr" sz="quarter" idx="3"/>
          </p:nvPr>
        </p:nvSpPr>
        <p:spPr>
          <a:xfrm>
            <a:off x="1044000" y="4531201"/>
            <a:ext cx="3086100" cy="162244"/>
          </a:xfrm>
          <a:prstGeom prst="rect">
            <a:avLst/>
          </a:prstGeom>
        </p:spPr>
        <p:txBody>
          <a:bodyPr vert="horz" lIns="0" tIns="0" rIns="0" bIns="0" rtlCol="0" anchor="t" anchorCtr="0">
            <a:normAutofit/>
          </a:bodyPr>
          <a:lstStyle>
            <a:lvl1pPr algn="l">
              <a:defRPr sz="800">
                <a:solidFill>
                  <a:schemeClr val="tx1">
                    <a:tint val="75000"/>
                  </a:schemeClr>
                </a:solidFill>
              </a:defRPr>
            </a:lvl1pPr>
          </a:lstStyle>
          <a:p>
            <a:r>
              <a:rPr lang="en-CA"/>
              <a:t>PharmaPendium - Informing critical drug development decisions</a:t>
            </a:r>
            <a:endParaRPr lang="de-DE"/>
          </a:p>
        </p:txBody>
      </p:sp>
      <p:cxnSp>
        <p:nvCxnSpPr>
          <p:cNvPr id="7" name="Straight Connector 6"/>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B4928590-4084-6B40-8DED-B4F8C98BED1B}"/>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576000" y="4531201"/>
            <a:ext cx="401839" cy="444500"/>
          </a:xfrm>
          <a:prstGeom prst="rect">
            <a:avLst/>
          </a:prstGeom>
        </p:spPr>
      </p:pic>
      <p:sp>
        <p:nvSpPr>
          <p:cNvPr id="9" name="Title Placeholder 1"/>
          <p:cNvSpPr>
            <a:spLocks noGrp="1"/>
          </p:cNvSpPr>
          <p:nvPr>
            <p:ph type="title"/>
          </p:nvPr>
        </p:nvSpPr>
        <p:spPr>
          <a:xfrm>
            <a:off x="576000" y="440861"/>
            <a:ext cx="7991738" cy="462759"/>
          </a:xfrm>
          <a:prstGeom prst="rect">
            <a:avLst/>
          </a:prstGeom>
        </p:spPr>
        <p:txBody>
          <a:bodyPr vert="horz" lIns="91440" tIns="0" rIns="91440" bIns="0" rtlCol="0" anchor="ctr" anchorCtr="0">
            <a:noAutofit/>
          </a:bodyPr>
          <a:lstStyle/>
          <a:p>
            <a:r>
              <a:rPr lang="en-US" dirty="0"/>
              <a:t>Click to edit Master title style</a:t>
            </a:r>
            <a:endParaRPr lang="de-DE" dirty="0"/>
          </a:p>
        </p:txBody>
      </p:sp>
      <p:sp>
        <p:nvSpPr>
          <p:cNvPr id="11" name="Text Placeholder 2"/>
          <p:cNvSpPr>
            <a:spLocks noGrp="1"/>
          </p:cNvSpPr>
          <p:nvPr>
            <p:ph type="body" idx="1"/>
          </p:nvPr>
        </p:nvSpPr>
        <p:spPr>
          <a:xfrm>
            <a:off x="576000" y="1076659"/>
            <a:ext cx="7991738" cy="3425729"/>
          </a:xfrm>
          <a:prstGeom prst="rect">
            <a:avLst/>
          </a:prstGeom>
        </p:spPr>
        <p:txBody>
          <a:bodyPr vert="horz" lIns="91440" tIns="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27558550"/>
      </p:ext>
    </p:extLst>
  </p:cSld>
  <p:clrMap bg1="lt1" tx1="dk1" bg2="lt2" tx2="dk2" accent1="accent1" accent2="accent2" accent3="accent3" accent4="accent4" accent5="accent5" accent6="accent6" hlink="hlink" folHlink="folHlink"/>
  <p:sldLayoutIdLst>
    <p:sldLayoutId id="2147483649" r:id="rId1"/>
    <p:sldLayoutId id="2147483702" r:id="rId2"/>
    <p:sldLayoutId id="2147483660" r:id="rId3"/>
    <p:sldLayoutId id="2147483701" r:id="rId4"/>
    <p:sldLayoutId id="2147483734" r:id="rId5"/>
    <p:sldLayoutId id="2147483650" r:id="rId6"/>
    <p:sldLayoutId id="2147483735" r:id="rId7"/>
    <p:sldLayoutId id="2147483708" r:id="rId8"/>
    <p:sldLayoutId id="2147483662" r:id="rId9"/>
    <p:sldLayoutId id="2147483703" r:id="rId10"/>
    <p:sldLayoutId id="2147483696" r:id="rId11"/>
    <p:sldLayoutId id="2147483663" r:id="rId12"/>
    <p:sldLayoutId id="2147483698" r:id="rId13"/>
    <p:sldLayoutId id="2147483699" r:id="rId14"/>
    <p:sldLayoutId id="2147483665" r:id="rId15"/>
    <p:sldLayoutId id="2147483664" r:id="rId16"/>
    <p:sldLayoutId id="2147483709" r:id="rId17"/>
    <p:sldLayoutId id="2147483666" r:id="rId18"/>
    <p:sldLayoutId id="2147483667" r:id="rId19"/>
    <p:sldLayoutId id="2147483668" r:id="rId20"/>
    <p:sldLayoutId id="2147483704" r:id="rId21"/>
    <p:sldLayoutId id="2147483705" r:id="rId22"/>
    <p:sldLayoutId id="2147483669" r:id="rId23"/>
    <p:sldLayoutId id="2147483670" r:id="rId24"/>
    <p:sldLayoutId id="2147483736" r:id="rId25"/>
    <p:sldLayoutId id="2147483739" r:id="rId26"/>
  </p:sldLayoutIdLst>
  <p:hf sldNum="0" hdr="0"/>
  <p:txStyles>
    <p:titleStyle>
      <a:lvl1pPr algn="l" defTabSz="685800" rtl="0" eaLnBrk="1" latinLnBrk="0" hangingPunct="1">
        <a:lnSpc>
          <a:spcPts val="4800"/>
        </a:lnSpc>
        <a:spcBef>
          <a:spcPct val="0"/>
        </a:spcBef>
        <a:buNone/>
        <a:defRPr sz="2800" kern="1200">
          <a:solidFill>
            <a:schemeClr val="tx1"/>
          </a:solidFill>
          <a:latin typeface="+mj-lt"/>
          <a:ea typeface="+mj-ea"/>
          <a:cs typeface="+mj-cs"/>
        </a:defRPr>
      </a:lvl1pPr>
    </p:titleStyle>
    <p:bodyStyle>
      <a:lvl1pPr marL="266700" indent="-266700" algn="l" defTabSz="685800" rtl="0" eaLnBrk="1" latinLnBrk="0" hangingPunct="1">
        <a:lnSpc>
          <a:spcPct val="100000"/>
        </a:lnSpc>
        <a:spcBef>
          <a:spcPts val="0"/>
        </a:spcBef>
        <a:buClr>
          <a:srgbClr val="FF6C00"/>
        </a:buClr>
        <a:buFont typeface="Arial" panose="020B0604020202020204" pitchFamily="34" charset="0"/>
        <a:buChar char="•"/>
        <a:tabLst>
          <a:tab pos="266700" algn="l"/>
        </a:tabLst>
        <a:defRPr lang="nl-NL" sz="1800" kern="1200" dirty="0" smtClean="0">
          <a:solidFill>
            <a:schemeClr val="tx1"/>
          </a:solidFill>
          <a:latin typeface="+mn-lt"/>
          <a:ea typeface="+mn-ea"/>
          <a:cs typeface="+mn-cs"/>
        </a:defRPr>
      </a:lvl1pPr>
      <a:lvl2pPr marL="514350" indent="-171450" algn="l" defTabSz="685800" rtl="0" eaLnBrk="1" latinLnBrk="0" hangingPunct="1">
        <a:lnSpc>
          <a:spcPct val="100000"/>
        </a:lnSpc>
        <a:spcBef>
          <a:spcPts val="375"/>
        </a:spcBef>
        <a:buClr>
          <a:srgbClr val="FF6C00"/>
        </a:buClr>
        <a:buFont typeface="Arial" panose="020B0604020202020204" pitchFamily="34" charset="0"/>
        <a:buChar char="−"/>
        <a:defRPr lang="nl-NL" sz="1600" kern="1200" dirty="0" smtClean="0">
          <a:solidFill>
            <a:schemeClr val="tx1"/>
          </a:solidFill>
          <a:latin typeface="+mn-lt"/>
          <a:ea typeface="+mn-ea"/>
          <a:cs typeface="+mn-cs"/>
        </a:defRPr>
      </a:lvl2pPr>
      <a:lvl3pPr marL="8572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3pPr>
      <a:lvl4pPr marL="12001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4pPr>
      <a:lvl5pPr marL="1543050" indent="-171450" algn="l" defTabSz="685800" rtl="0" eaLnBrk="1" latinLnBrk="0" hangingPunct="1">
        <a:lnSpc>
          <a:spcPct val="100000"/>
        </a:lnSpc>
        <a:spcBef>
          <a:spcPts val="375"/>
        </a:spcBef>
        <a:buClr>
          <a:srgbClr val="FF6C00"/>
        </a:buClr>
        <a:buFont typeface="Courier New" panose="02070309020205020404" pitchFamily="49" charset="0"/>
        <a:buChar char="o"/>
        <a:defRPr lang="de-DE" sz="1600" kern="1200" dirty="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63">
          <p15:clr>
            <a:srgbClr val="F26B43"/>
          </p15:clr>
        </p15:guide>
        <p15:guide id="2" pos="2880">
          <p15:clr>
            <a:srgbClr val="F26B43"/>
          </p15:clr>
        </p15:guide>
        <p15:guide id="3" pos="2699">
          <p15:clr>
            <a:srgbClr val="F26B43"/>
          </p15:clr>
        </p15:guide>
        <p15:guide id="4" pos="3061">
          <p15:clr>
            <a:srgbClr val="F26B43"/>
          </p15:clr>
        </p15:guide>
        <p15:guide id="5" pos="5397">
          <p15:clr>
            <a:srgbClr val="F26B43"/>
          </p15:clr>
        </p15:guide>
        <p15:guide id="6" orient="horz" pos="373">
          <p15:clr>
            <a:srgbClr val="F26B43"/>
          </p15:clr>
        </p15:guide>
        <p15:guide id="7" orient="horz" pos="286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5.xml"/><Relationship Id="rId5" Type="http://schemas.openxmlformats.org/officeDocument/2006/relationships/image" Target="../media/image11.png"/><Relationship Id="rId4" Type="http://schemas.openxmlformats.org/officeDocument/2006/relationships/hyperlink" Target="https://p.widencdn.net/n4hd1n/ELSS_PV_PP_VID_Summary_Table_Search_page_tutoria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5.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5.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5.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5.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5.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5.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5.xml"/><Relationship Id="rId5" Type="http://schemas.openxmlformats.org/officeDocument/2006/relationships/image" Target="../media/image11.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5.xml"/><Relationship Id="rId5" Type="http://schemas.openxmlformats.org/officeDocument/2006/relationships/image" Target="../media/image25.pn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5.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5.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25.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25.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CA" dirty="0"/>
              <a:t>Customizing ranges and colors in the FAERS summary table </a:t>
            </a:r>
            <a:endParaRPr lang="en-US" dirty="0"/>
          </a:p>
        </p:txBody>
      </p:sp>
      <p:sp>
        <p:nvSpPr>
          <p:cNvPr id="3" name="Text Placeholder 2"/>
          <p:cNvSpPr>
            <a:spLocks noGrp="1"/>
          </p:cNvSpPr>
          <p:nvPr>
            <p:ph type="body" sz="quarter" idx="13"/>
          </p:nvPr>
        </p:nvSpPr>
        <p:spPr/>
        <p:txBody>
          <a:bodyPr/>
          <a:lstStyle/>
          <a:p>
            <a:endParaRPr lang="en-US"/>
          </a:p>
        </p:txBody>
      </p:sp>
      <p:sp>
        <p:nvSpPr>
          <p:cNvPr id="8" name="Tijdelijke aanduiding voor tekst 7">
            <a:extLst>
              <a:ext uri="{FF2B5EF4-FFF2-40B4-BE49-F238E27FC236}">
                <a16:creationId xmlns:a16="http://schemas.microsoft.com/office/drawing/2014/main" id="{4A88AEF7-B9E0-470B-9D0D-C72F14DD62AE}"/>
              </a:ext>
            </a:extLst>
          </p:cNvPr>
          <p:cNvSpPr>
            <a:spLocks noGrp="1"/>
          </p:cNvSpPr>
          <p:nvPr>
            <p:ph type="body" sz="quarter" idx="16"/>
          </p:nvPr>
        </p:nvSpPr>
        <p:spPr/>
        <p:txBody>
          <a:bodyPr/>
          <a:lstStyle/>
          <a:p>
            <a:r>
              <a:rPr lang="en-US" dirty="0"/>
              <a:t>Critical safety insights from post market data  </a:t>
            </a:r>
          </a:p>
        </p:txBody>
      </p:sp>
      <p:pic>
        <p:nvPicPr>
          <p:cNvPr id="11" name="Afbeelding 10">
            <a:extLst>
              <a:ext uri="{FF2B5EF4-FFF2-40B4-BE49-F238E27FC236}">
                <a16:creationId xmlns:a16="http://schemas.microsoft.com/office/drawing/2014/main" id="{CA5C7297-CABE-4E63-8DDD-3E36EEDC14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32496" y="223212"/>
            <a:ext cx="2788920" cy="280416"/>
          </a:xfrm>
          <a:prstGeom prst="rect">
            <a:avLst/>
          </a:prstGeom>
        </p:spPr>
      </p:pic>
      <p:sp>
        <p:nvSpPr>
          <p:cNvPr id="9" name="Text Placeholder 3">
            <a:extLst>
              <a:ext uri="{FF2B5EF4-FFF2-40B4-BE49-F238E27FC236}">
                <a16:creationId xmlns:a16="http://schemas.microsoft.com/office/drawing/2014/main" id="{6DCA288F-92EC-49A2-AC50-4FEE03F2115D}"/>
              </a:ext>
            </a:extLst>
          </p:cNvPr>
          <p:cNvSpPr txBox="1">
            <a:spLocks/>
          </p:cNvSpPr>
          <p:nvPr/>
        </p:nvSpPr>
        <p:spPr>
          <a:xfrm>
            <a:off x="657454" y="4450475"/>
            <a:ext cx="5112709" cy="490001"/>
          </a:xfrm>
          <a:prstGeom prst="rect">
            <a:avLst/>
          </a:prstGeom>
        </p:spPr>
        <p:txBody>
          <a:bodyPr vert="horz" lIns="91440" tIns="0" rIns="91440" bIns="45720" rtlCol="0">
            <a:normAutofit/>
          </a:bodyPr>
          <a:lstStyle>
            <a:lvl1pPr marL="0" indent="0" algn="l" defTabSz="685800" rtl="0" eaLnBrk="1" latinLnBrk="0" hangingPunct="1">
              <a:lnSpc>
                <a:spcPct val="100000"/>
              </a:lnSpc>
              <a:spcBef>
                <a:spcPts val="0"/>
              </a:spcBef>
              <a:buClr>
                <a:srgbClr val="FF6C00"/>
              </a:buClr>
              <a:buFont typeface="Arial" charset="0"/>
              <a:buNone/>
              <a:tabLst>
                <a:tab pos="266700" algn="l"/>
              </a:tabLst>
              <a:defRPr lang="nl-NL" sz="1300" kern="1200">
                <a:solidFill>
                  <a:schemeClr val="tx1"/>
                </a:solidFill>
                <a:latin typeface="+mn-lt"/>
                <a:ea typeface="+mn-ea"/>
                <a:cs typeface="+mn-cs"/>
              </a:defRPr>
            </a:lvl1pPr>
            <a:lvl2pPr marL="0" indent="0" algn="l" defTabSz="685800" rtl="0" eaLnBrk="1" latinLnBrk="0" hangingPunct="1">
              <a:lnSpc>
                <a:spcPct val="100000"/>
              </a:lnSpc>
              <a:spcBef>
                <a:spcPts val="375"/>
              </a:spcBef>
              <a:buClr>
                <a:srgbClr val="FF6C00"/>
              </a:buClr>
              <a:buFont typeface="Arial" panose="020B0604020202020204" pitchFamily="34" charset="0"/>
              <a:buNone/>
              <a:defRPr lang="nl-NL" sz="1000" kern="1200">
                <a:solidFill>
                  <a:schemeClr val="tx1"/>
                </a:solidFill>
                <a:latin typeface="+mn-lt"/>
                <a:ea typeface="+mn-ea"/>
                <a:cs typeface="+mn-cs"/>
              </a:defRPr>
            </a:lvl2pPr>
            <a:lvl3pPr marL="0" indent="0" algn="l" defTabSz="685800" rtl="0" eaLnBrk="1" latinLnBrk="0" hangingPunct="1">
              <a:lnSpc>
                <a:spcPct val="100000"/>
              </a:lnSpc>
              <a:spcBef>
                <a:spcPts val="375"/>
              </a:spcBef>
              <a:buClr>
                <a:srgbClr val="FF6C00"/>
              </a:buClr>
              <a:buFont typeface="Courier New" panose="02070309020205020404" pitchFamily="49" charset="0"/>
              <a:buNone/>
              <a:defRPr lang="nl-NL" sz="1000" kern="1200">
                <a:solidFill>
                  <a:schemeClr val="tx1"/>
                </a:solidFill>
                <a:latin typeface="+mn-lt"/>
                <a:ea typeface="+mn-ea"/>
                <a:cs typeface="+mn-cs"/>
              </a:defRPr>
            </a:lvl3pPr>
            <a:lvl4pPr marL="0" indent="0" algn="l" defTabSz="685800" rtl="0" eaLnBrk="1" latinLnBrk="0" hangingPunct="1">
              <a:lnSpc>
                <a:spcPct val="100000"/>
              </a:lnSpc>
              <a:spcBef>
                <a:spcPts val="375"/>
              </a:spcBef>
              <a:buClr>
                <a:srgbClr val="FF6C00"/>
              </a:buClr>
              <a:buFont typeface="Courier New" panose="02070309020205020404" pitchFamily="49" charset="0"/>
              <a:buNone/>
              <a:defRPr lang="nl-NL" sz="1000" kern="1200">
                <a:solidFill>
                  <a:schemeClr val="tx1"/>
                </a:solidFill>
                <a:latin typeface="+mn-lt"/>
                <a:ea typeface="+mn-ea"/>
                <a:cs typeface="+mn-cs"/>
              </a:defRPr>
            </a:lvl4pPr>
            <a:lvl5pPr marL="0" indent="0" algn="l" defTabSz="685800" rtl="0" eaLnBrk="1" latinLnBrk="0" hangingPunct="1">
              <a:lnSpc>
                <a:spcPct val="100000"/>
              </a:lnSpc>
              <a:spcBef>
                <a:spcPts val="375"/>
              </a:spcBef>
              <a:buClr>
                <a:srgbClr val="FF6C00"/>
              </a:buClr>
              <a:buFont typeface="Courier New" panose="02070309020205020404" pitchFamily="49" charset="0"/>
              <a:buNone/>
              <a:defRPr lang="de-DE" sz="100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Marnix Wieffer, PhD, MBA</a:t>
            </a:r>
          </a:p>
          <a:p>
            <a:r>
              <a:rPr lang="en-US" dirty="0"/>
              <a:t>Senior marketing manager drug safety  </a:t>
            </a:r>
          </a:p>
        </p:txBody>
      </p:sp>
      <p:pic>
        <p:nvPicPr>
          <p:cNvPr id="10" name="Picture 2" descr="http://nonsolus/whoswhophotos/SCIENCE-WIEFFERM.jpg">
            <a:extLst>
              <a:ext uri="{FF2B5EF4-FFF2-40B4-BE49-F238E27FC236}">
                <a16:creationId xmlns:a16="http://schemas.microsoft.com/office/drawing/2014/main" id="{6FDC995B-56B2-4440-B0F3-FC86BC3B94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 y="4247452"/>
            <a:ext cx="657102" cy="896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0009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800" y="430319"/>
            <a:ext cx="8042496" cy="462759"/>
          </a:xfrm>
        </p:spPr>
        <p:txBody>
          <a:bodyPr/>
          <a:lstStyle/>
          <a:p>
            <a:pPr algn="ctr"/>
            <a:r>
              <a:rPr lang="en-CA" dirty="0"/>
              <a:t>Example question </a:t>
            </a:r>
          </a:p>
        </p:txBody>
      </p:sp>
      <p:sp>
        <p:nvSpPr>
          <p:cNvPr id="3" name="Text Placeholder 2"/>
          <p:cNvSpPr>
            <a:spLocks noGrp="1"/>
          </p:cNvSpPr>
          <p:nvPr>
            <p:ph type="body" sz="quarter" idx="13"/>
          </p:nvPr>
        </p:nvSpPr>
        <p:spPr>
          <a:xfrm>
            <a:off x="-224401" y="1856581"/>
            <a:ext cx="5743913" cy="1552700"/>
          </a:xfrm>
        </p:spPr>
        <p:txBody>
          <a:bodyPr>
            <a:normAutofit/>
          </a:bodyPr>
          <a:lstStyle/>
          <a:p>
            <a:pPr lvl="1" indent="0" algn="ctr">
              <a:buNone/>
            </a:pPr>
            <a:r>
              <a:rPr lang="en-GB" sz="2000" i="1" dirty="0">
                <a:latin typeface="Calibri" panose="020F0502020204030204" pitchFamily="34" charset="0"/>
                <a:cs typeface="Calibri" panose="020F0502020204030204" pitchFamily="34" charset="0"/>
              </a:rPr>
              <a:t>“What is the difference in incidence of the most common observed adverse effects of Dutasteride and the class of 5-alpha-reductase inhibitors in post-market data?</a:t>
            </a:r>
            <a:endParaRPr lang="en-GB" sz="2000" dirty="0">
              <a:latin typeface="Calibri" panose="020F0502020204030204" pitchFamily="34" charset="0"/>
              <a:cs typeface="Calibri" panose="020F0502020204030204" pitchFamily="34" charset="0"/>
            </a:endParaRPr>
          </a:p>
        </p:txBody>
      </p:sp>
      <p:pic>
        <p:nvPicPr>
          <p:cNvPr id="5" name="Afbeelding 4">
            <a:extLst>
              <a:ext uri="{FF2B5EF4-FFF2-40B4-BE49-F238E27FC236}">
                <a16:creationId xmlns:a16="http://schemas.microsoft.com/office/drawing/2014/main" id="{5336DFF4-5C95-4BA6-9377-0985D637E5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sp>
        <p:nvSpPr>
          <p:cNvPr id="4" name="Rechthoek 3">
            <a:extLst>
              <a:ext uri="{FF2B5EF4-FFF2-40B4-BE49-F238E27FC236}">
                <a16:creationId xmlns:a16="http://schemas.microsoft.com/office/drawing/2014/main" id="{E732ABFF-F409-44DA-9111-A6AE59CED00B}"/>
              </a:ext>
            </a:extLst>
          </p:cNvPr>
          <p:cNvSpPr/>
          <p:nvPr/>
        </p:nvSpPr>
        <p:spPr>
          <a:xfrm>
            <a:off x="478800" y="3134019"/>
            <a:ext cx="5040712" cy="1200329"/>
          </a:xfrm>
          <a:prstGeom prst="rect">
            <a:avLst/>
          </a:prstGeom>
        </p:spPr>
        <p:txBody>
          <a:bodyPr wrap="square">
            <a:spAutoFit/>
          </a:bodyPr>
          <a:lstStyle/>
          <a:p>
            <a:r>
              <a:rPr lang="en-GB" dirty="0">
                <a:solidFill>
                  <a:srgbClr val="FF6C00"/>
                </a:solidFill>
                <a:latin typeface="Calibri" panose="020F0502020204030204" pitchFamily="34" charset="0"/>
                <a:cs typeface="Calibri" panose="020F0502020204030204" pitchFamily="34" charset="0"/>
              </a:rPr>
              <a:t>Recommended watch</a:t>
            </a:r>
            <a:r>
              <a:rPr lang="en-GB" i="1" dirty="0">
                <a:solidFill>
                  <a:srgbClr val="FF6C00"/>
                </a:solidFill>
                <a:latin typeface="Calibri" panose="020F0502020204030204" pitchFamily="34" charset="0"/>
                <a:cs typeface="Calibri" panose="020F0502020204030204" pitchFamily="34" charset="0"/>
              </a:rPr>
              <a:t>:</a:t>
            </a:r>
          </a:p>
          <a:p>
            <a:r>
              <a:rPr lang="en-US" dirty="0">
                <a:hlinkClick r:id="rId4"/>
              </a:rPr>
              <a:t>Finding post-market adverse event data using the Summary Table and Graphical View option (7 min)</a:t>
            </a:r>
            <a:r>
              <a:rPr lang="en-US" dirty="0"/>
              <a:t> </a:t>
            </a:r>
          </a:p>
        </p:txBody>
      </p:sp>
      <p:pic>
        <p:nvPicPr>
          <p:cNvPr id="6" name="Afbeelding 5">
            <a:extLst>
              <a:ext uri="{FF2B5EF4-FFF2-40B4-BE49-F238E27FC236}">
                <a16:creationId xmlns:a16="http://schemas.microsoft.com/office/drawing/2014/main" id="{E1C40933-280C-4A76-9698-FEDF30CFFEE9}"/>
              </a:ext>
            </a:extLst>
          </p:cNvPr>
          <p:cNvPicPr>
            <a:picLocks noChangeAspect="1"/>
          </p:cNvPicPr>
          <p:nvPr/>
        </p:nvPicPr>
        <p:blipFill>
          <a:blip r:embed="rId5"/>
          <a:stretch>
            <a:fillRect/>
          </a:stretch>
        </p:blipFill>
        <p:spPr>
          <a:xfrm>
            <a:off x="5665895" y="1857660"/>
            <a:ext cx="3434479" cy="2039222"/>
          </a:xfrm>
          <a:prstGeom prst="rect">
            <a:avLst/>
          </a:prstGeom>
        </p:spPr>
      </p:pic>
      <p:sp>
        <p:nvSpPr>
          <p:cNvPr id="7" name="Rechthoek 6">
            <a:extLst>
              <a:ext uri="{FF2B5EF4-FFF2-40B4-BE49-F238E27FC236}">
                <a16:creationId xmlns:a16="http://schemas.microsoft.com/office/drawing/2014/main" id="{A138260D-925C-4B72-9EBC-6BF091E418CE}"/>
              </a:ext>
            </a:extLst>
          </p:cNvPr>
          <p:cNvSpPr/>
          <p:nvPr/>
        </p:nvSpPr>
        <p:spPr>
          <a:xfrm>
            <a:off x="6441851" y="1487249"/>
            <a:ext cx="1505540" cy="369332"/>
          </a:xfrm>
          <a:prstGeom prst="rect">
            <a:avLst/>
          </a:prstGeom>
        </p:spPr>
        <p:txBody>
          <a:bodyPr wrap="none">
            <a:spAutoFit/>
          </a:bodyPr>
          <a:lstStyle/>
          <a:p>
            <a:r>
              <a:rPr lang="en-US" dirty="0">
                <a:solidFill>
                  <a:srgbClr val="FF6C00"/>
                </a:solidFill>
              </a:rPr>
              <a:t>Default view </a:t>
            </a:r>
            <a:endParaRPr lang="en-US" dirty="0"/>
          </a:p>
        </p:txBody>
      </p:sp>
    </p:spTree>
    <p:extLst>
      <p:ext uri="{BB962C8B-B14F-4D97-AF65-F5344CB8AC3E}">
        <p14:creationId xmlns:p14="http://schemas.microsoft.com/office/powerpoint/2010/main" val="268833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800" y="430319"/>
            <a:ext cx="8042496" cy="462759"/>
          </a:xfrm>
        </p:spPr>
        <p:txBody>
          <a:bodyPr/>
          <a:lstStyle/>
          <a:p>
            <a:pPr algn="ctr"/>
            <a:r>
              <a:rPr lang="en-CA" dirty="0"/>
              <a:t>How to customize colors of the heatmap?</a:t>
            </a:r>
          </a:p>
        </p:txBody>
      </p:sp>
      <p:pic>
        <p:nvPicPr>
          <p:cNvPr id="5" name="Afbeelding 4">
            <a:extLst>
              <a:ext uri="{FF2B5EF4-FFF2-40B4-BE49-F238E27FC236}">
                <a16:creationId xmlns:a16="http://schemas.microsoft.com/office/drawing/2014/main" id="{5336DFF4-5C95-4BA6-9377-0985D637E5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pic>
        <p:nvPicPr>
          <p:cNvPr id="8" name="Afbeelding 7">
            <a:extLst>
              <a:ext uri="{FF2B5EF4-FFF2-40B4-BE49-F238E27FC236}">
                <a16:creationId xmlns:a16="http://schemas.microsoft.com/office/drawing/2014/main" id="{A9D160BE-7C73-4EBF-8130-5CED4E04D332}"/>
              </a:ext>
            </a:extLst>
          </p:cNvPr>
          <p:cNvPicPr>
            <a:picLocks noChangeAspect="1"/>
          </p:cNvPicPr>
          <p:nvPr/>
        </p:nvPicPr>
        <p:blipFill>
          <a:blip r:embed="rId4"/>
          <a:stretch>
            <a:fillRect/>
          </a:stretch>
        </p:blipFill>
        <p:spPr>
          <a:xfrm>
            <a:off x="478800" y="1705446"/>
            <a:ext cx="8325278" cy="2444876"/>
          </a:xfrm>
          <a:prstGeom prst="rect">
            <a:avLst/>
          </a:prstGeom>
        </p:spPr>
      </p:pic>
      <p:sp>
        <p:nvSpPr>
          <p:cNvPr id="9" name="Rechthoek 8">
            <a:extLst>
              <a:ext uri="{FF2B5EF4-FFF2-40B4-BE49-F238E27FC236}">
                <a16:creationId xmlns:a16="http://schemas.microsoft.com/office/drawing/2014/main" id="{180F4982-C2CB-41E7-AE8A-AE9350ADF7E8}"/>
              </a:ext>
            </a:extLst>
          </p:cNvPr>
          <p:cNvSpPr/>
          <p:nvPr/>
        </p:nvSpPr>
        <p:spPr>
          <a:xfrm>
            <a:off x="6672369" y="2121117"/>
            <a:ext cx="1918365" cy="949341"/>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Rechte verbindingslijn 9">
            <a:extLst>
              <a:ext uri="{FF2B5EF4-FFF2-40B4-BE49-F238E27FC236}">
                <a16:creationId xmlns:a16="http://schemas.microsoft.com/office/drawing/2014/main" id="{D49B3A26-4F08-4D1F-888C-FB8D5B32FCFD}"/>
              </a:ext>
            </a:extLst>
          </p:cNvPr>
          <p:cNvCxnSpPr>
            <a:cxnSpLocks/>
          </p:cNvCxnSpPr>
          <p:nvPr/>
        </p:nvCxnSpPr>
        <p:spPr>
          <a:xfrm>
            <a:off x="5457524" y="1559293"/>
            <a:ext cx="1410901" cy="561824"/>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ekstvak 11">
            <a:extLst>
              <a:ext uri="{FF2B5EF4-FFF2-40B4-BE49-F238E27FC236}">
                <a16:creationId xmlns:a16="http://schemas.microsoft.com/office/drawing/2014/main" id="{978CB66C-E9F6-4A0C-9588-A336D778164A}"/>
              </a:ext>
            </a:extLst>
          </p:cNvPr>
          <p:cNvSpPr txBox="1"/>
          <p:nvPr/>
        </p:nvSpPr>
        <p:spPr>
          <a:xfrm>
            <a:off x="2476215" y="1263038"/>
            <a:ext cx="5365849" cy="369332"/>
          </a:xfrm>
          <a:prstGeom prst="rect">
            <a:avLst/>
          </a:prstGeom>
          <a:noFill/>
        </p:spPr>
        <p:txBody>
          <a:bodyPr wrap="square" rtlCol="0">
            <a:spAutoFit/>
          </a:bodyPr>
          <a:lstStyle/>
          <a:p>
            <a:r>
              <a:rPr lang="en-US" dirty="0">
                <a:solidFill>
                  <a:srgbClr val="FF6C00"/>
                </a:solidFill>
              </a:rPr>
              <a:t>Select the FAERS module </a:t>
            </a:r>
          </a:p>
        </p:txBody>
      </p:sp>
    </p:spTree>
    <p:extLst>
      <p:ext uri="{BB962C8B-B14F-4D97-AF65-F5344CB8AC3E}">
        <p14:creationId xmlns:p14="http://schemas.microsoft.com/office/powerpoint/2010/main" val="2347316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800" y="430319"/>
            <a:ext cx="8042496" cy="462759"/>
          </a:xfrm>
        </p:spPr>
        <p:txBody>
          <a:bodyPr/>
          <a:lstStyle/>
          <a:p>
            <a:r>
              <a:rPr lang="en-CA" dirty="0"/>
              <a:t>How to customize colors of the heatmap?</a:t>
            </a:r>
          </a:p>
        </p:txBody>
      </p:sp>
      <p:pic>
        <p:nvPicPr>
          <p:cNvPr id="6" name="Afbeelding 5">
            <a:extLst>
              <a:ext uri="{FF2B5EF4-FFF2-40B4-BE49-F238E27FC236}">
                <a16:creationId xmlns:a16="http://schemas.microsoft.com/office/drawing/2014/main" id="{78728130-8D42-4D2D-97A4-0FE57FBDB2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pic>
        <p:nvPicPr>
          <p:cNvPr id="4" name="Afbeelding 3">
            <a:extLst>
              <a:ext uri="{FF2B5EF4-FFF2-40B4-BE49-F238E27FC236}">
                <a16:creationId xmlns:a16="http://schemas.microsoft.com/office/drawing/2014/main" id="{38A15EE1-8A35-4D06-901D-23E5A1D74AC7}"/>
              </a:ext>
            </a:extLst>
          </p:cNvPr>
          <p:cNvPicPr>
            <a:picLocks noChangeAspect="1"/>
          </p:cNvPicPr>
          <p:nvPr/>
        </p:nvPicPr>
        <p:blipFill>
          <a:blip r:embed="rId4"/>
          <a:stretch>
            <a:fillRect/>
          </a:stretch>
        </p:blipFill>
        <p:spPr>
          <a:xfrm>
            <a:off x="1853726" y="1091425"/>
            <a:ext cx="4652952" cy="3170848"/>
          </a:xfrm>
          <a:prstGeom prst="rect">
            <a:avLst/>
          </a:prstGeom>
        </p:spPr>
      </p:pic>
      <p:sp>
        <p:nvSpPr>
          <p:cNvPr id="9" name="Pijl: rechts 8">
            <a:extLst>
              <a:ext uri="{FF2B5EF4-FFF2-40B4-BE49-F238E27FC236}">
                <a16:creationId xmlns:a16="http://schemas.microsoft.com/office/drawing/2014/main" id="{DC277C72-733F-4544-B101-68250A06DE3D}"/>
              </a:ext>
            </a:extLst>
          </p:cNvPr>
          <p:cNvSpPr/>
          <p:nvPr/>
        </p:nvSpPr>
        <p:spPr>
          <a:xfrm rot="10800000">
            <a:off x="4158113" y="2040557"/>
            <a:ext cx="539015" cy="38501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jl: rechts 9">
            <a:extLst>
              <a:ext uri="{FF2B5EF4-FFF2-40B4-BE49-F238E27FC236}">
                <a16:creationId xmlns:a16="http://schemas.microsoft.com/office/drawing/2014/main" id="{94D1495B-9003-41DD-9B5E-7A41AF49FBFD}"/>
              </a:ext>
            </a:extLst>
          </p:cNvPr>
          <p:cNvSpPr/>
          <p:nvPr/>
        </p:nvSpPr>
        <p:spPr>
          <a:xfrm rot="10800000">
            <a:off x="3530867" y="2818600"/>
            <a:ext cx="539015" cy="38501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kstvak 10">
            <a:extLst>
              <a:ext uri="{FF2B5EF4-FFF2-40B4-BE49-F238E27FC236}">
                <a16:creationId xmlns:a16="http://schemas.microsoft.com/office/drawing/2014/main" id="{C72D7520-11B3-44E5-A47D-0548AA8D5D6F}"/>
              </a:ext>
            </a:extLst>
          </p:cNvPr>
          <p:cNvSpPr txBox="1"/>
          <p:nvPr/>
        </p:nvSpPr>
        <p:spPr>
          <a:xfrm>
            <a:off x="4870299" y="2040557"/>
            <a:ext cx="5365849" cy="369332"/>
          </a:xfrm>
          <a:prstGeom prst="rect">
            <a:avLst/>
          </a:prstGeom>
          <a:noFill/>
        </p:spPr>
        <p:txBody>
          <a:bodyPr wrap="square" rtlCol="0">
            <a:spAutoFit/>
          </a:bodyPr>
          <a:lstStyle/>
          <a:p>
            <a:r>
              <a:rPr lang="en-US" dirty="0">
                <a:solidFill>
                  <a:srgbClr val="FF6C00"/>
                </a:solidFill>
              </a:rPr>
              <a:t>1. Select “drug of interest”</a:t>
            </a:r>
          </a:p>
        </p:txBody>
      </p:sp>
      <p:sp>
        <p:nvSpPr>
          <p:cNvPr id="12" name="Tekstvak 11">
            <a:extLst>
              <a:ext uri="{FF2B5EF4-FFF2-40B4-BE49-F238E27FC236}">
                <a16:creationId xmlns:a16="http://schemas.microsoft.com/office/drawing/2014/main" id="{DB1EA7ED-0ADA-4F86-B049-48FFE3A7E2E4}"/>
              </a:ext>
            </a:extLst>
          </p:cNvPr>
          <p:cNvSpPr txBox="1"/>
          <p:nvPr/>
        </p:nvSpPr>
        <p:spPr>
          <a:xfrm>
            <a:off x="4180202" y="2834279"/>
            <a:ext cx="5365849" cy="369332"/>
          </a:xfrm>
          <a:prstGeom prst="rect">
            <a:avLst/>
          </a:prstGeom>
          <a:noFill/>
        </p:spPr>
        <p:txBody>
          <a:bodyPr wrap="square" rtlCol="0">
            <a:spAutoFit/>
          </a:bodyPr>
          <a:lstStyle/>
          <a:p>
            <a:r>
              <a:rPr lang="en-US" dirty="0">
                <a:solidFill>
                  <a:srgbClr val="FF6C00"/>
                </a:solidFill>
              </a:rPr>
              <a:t>2. Select “start”</a:t>
            </a:r>
          </a:p>
        </p:txBody>
      </p:sp>
    </p:spTree>
    <p:extLst>
      <p:ext uri="{BB962C8B-B14F-4D97-AF65-F5344CB8AC3E}">
        <p14:creationId xmlns:p14="http://schemas.microsoft.com/office/powerpoint/2010/main" val="1794431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800" y="430319"/>
            <a:ext cx="8042496" cy="462759"/>
          </a:xfrm>
        </p:spPr>
        <p:txBody>
          <a:bodyPr/>
          <a:lstStyle/>
          <a:p>
            <a:r>
              <a:rPr lang="en-CA" dirty="0"/>
              <a:t>Add drugs to your table</a:t>
            </a:r>
          </a:p>
        </p:txBody>
      </p:sp>
      <p:pic>
        <p:nvPicPr>
          <p:cNvPr id="6" name="Afbeelding 5">
            <a:extLst>
              <a:ext uri="{FF2B5EF4-FFF2-40B4-BE49-F238E27FC236}">
                <a16:creationId xmlns:a16="http://schemas.microsoft.com/office/drawing/2014/main" id="{78728130-8D42-4D2D-97A4-0FE57FBDB2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pic>
        <p:nvPicPr>
          <p:cNvPr id="3" name="Afbeelding 2">
            <a:extLst>
              <a:ext uri="{FF2B5EF4-FFF2-40B4-BE49-F238E27FC236}">
                <a16:creationId xmlns:a16="http://schemas.microsoft.com/office/drawing/2014/main" id="{A511CA24-F3CD-4AD6-B619-37E670559719}"/>
              </a:ext>
            </a:extLst>
          </p:cNvPr>
          <p:cNvPicPr>
            <a:picLocks noChangeAspect="1"/>
          </p:cNvPicPr>
          <p:nvPr/>
        </p:nvPicPr>
        <p:blipFill>
          <a:blip r:embed="rId4"/>
          <a:stretch>
            <a:fillRect/>
          </a:stretch>
        </p:blipFill>
        <p:spPr>
          <a:xfrm>
            <a:off x="1828799" y="1175138"/>
            <a:ext cx="4782482" cy="3218520"/>
          </a:xfrm>
          <a:prstGeom prst="rect">
            <a:avLst/>
          </a:prstGeom>
        </p:spPr>
      </p:pic>
      <p:sp>
        <p:nvSpPr>
          <p:cNvPr id="8" name="Pijl: rechts 7">
            <a:extLst>
              <a:ext uri="{FF2B5EF4-FFF2-40B4-BE49-F238E27FC236}">
                <a16:creationId xmlns:a16="http://schemas.microsoft.com/office/drawing/2014/main" id="{61CF504D-417E-46DB-BCB2-33FC9AD2493F}"/>
              </a:ext>
            </a:extLst>
          </p:cNvPr>
          <p:cNvSpPr/>
          <p:nvPr/>
        </p:nvSpPr>
        <p:spPr>
          <a:xfrm rot="10800000">
            <a:off x="5717406" y="2437888"/>
            <a:ext cx="539015" cy="38501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kstvak 8">
            <a:extLst>
              <a:ext uri="{FF2B5EF4-FFF2-40B4-BE49-F238E27FC236}">
                <a16:creationId xmlns:a16="http://schemas.microsoft.com/office/drawing/2014/main" id="{69550722-DA58-4696-A071-92CFF9D04E86}"/>
              </a:ext>
            </a:extLst>
          </p:cNvPr>
          <p:cNvSpPr txBox="1"/>
          <p:nvPr/>
        </p:nvSpPr>
        <p:spPr>
          <a:xfrm>
            <a:off x="6286618" y="2446637"/>
            <a:ext cx="5365849" cy="369332"/>
          </a:xfrm>
          <a:prstGeom prst="rect">
            <a:avLst/>
          </a:prstGeom>
          <a:noFill/>
        </p:spPr>
        <p:txBody>
          <a:bodyPr wrap="square" rtlCol="0">
            <a:spAutoFit/>
          </a:bodyPr>
          <a:lstStyle/>
          <a:p>
            <a:r>
              <a:rPr lang="en-US" dirty="0">
                <a:solidFill>
                  <a:srgbClr val="FF6C00"/>
                </a:solidFill>
              </a:rPr>
              <a:t>2. Select “add drugs”</a:t>
            </a:r>
          </a:p>
        </p:txBody>
      </p:sp>
    </p:spTree>
    <p:extLst>
      <p:ext uri="{BB962C8B-B14F-4D97-AF65-F5344CB8AC3E}">
        <p14:creationId xmlns:p14="http://schemas.microsoft.com/office/powerpoint/2010/main" val="2335426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Afbeelding 14">
            <a:extLst>
              <a:ext uri="{FF2B5EF4-FFF2-40B4-BE49-F238E27FC236}">
                <a16:creationId xmlns:a16="http://schemas.microsoft.com/office/drawing/2014/main" id="{A801F60F-C377-4548-8A73-E2A6B2506173}"/>
              </a:ext>
            </a:extLst>
          </p:cNvPr>
          <p:cNvPicPr>
            <a:picLocks noChangeAspect="1"/>
          </p:cNvPicPr>
          <p:nvPr/>
        </p:nvPicPr>
        <p:blipFill>
          <a:blip r:embed="rId3"/>
          <a:stretch>
            <a:fillRect/>
          </a:stretch>
        </p:blipFill>
        <p:spPr>
          <a:xfrm>
            <a:off x="5132726" y="1801415"/>
            <a:ext cx="3877188" cy="2194305"/>
          </a:xfrm>
          <a:prstGeom prst="rect">
            <a:avLst/>
          </a:prstGeom>
        </p:spPr>
      </p:pic>
      <p:sp>
        <p:nvSpPr>
          <p:cNvPr id="2" name="Title 1"/>
          <p:cNvSpPr>
            <a:spLocks noGrp="1"/>
          </p:cNvSpPr>
          <p:nvPr>
            <p:ph type="title"/>
          </p:nvPr>
        </p:nvSpPr>
        <p:spPr>
          <a:xfrm>
            <a:off x="478800" y="430319"/>
            <a:ext cx="8042496" cy="462759"/>
          </a:xfrm>
        </p:spPr>
        <p:txBody>
          <a:bodyPr/>
          <a:lstStyle/>
          <a:p>
            <a:r>
              <a:rPr lang="en-CA" dirty="0"/>
              <a:t>Select drugs/drug classes of interest </a:t>
            </a:r>
          </a:p>
        </p:txBody>
      </p:sp>
      <p:pic>
        <p:nvPicPr>
          <p:cNvPr id="6" name="Afbeelding 5">
            <a:extLst>
              <a:ext uri="{FF2B5EF4-FFF2-40B4-BE49-F238E27FC236}">
                <a16:creationId xmlns:a16="http://schemas.microsoft.com/office/drawing/2014/main" id="{78728130-8D42-4D2D-97A4-0FE57FBDB2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pic>
        <p:nvPicPr>
          <p:cNvPr id="7" name="Afbeelding 6">
            <a:extLst>
              <a:ext uri="{FF2B5EF4-FFF2-40B4-BE49-F238E27FC236}">
                <a16:creationId xmlns:a16="http://schemas.microsoft.com/office/drawing/2014/main" id="{F89C55C0-40BA-4E72-9633-653DE869D098}"/>
              </a:ext>
            </a:extLst>
          </p:cNvPr>
          <p:cNvPicPr>
            <a:picLocks noChangeAspect="1"/>
          </p:cNvPicPr>
          <p:nvPr/>
        </p:nvPicPr>
        <p:blipFill>
          <a:blip r:embed="rId5"/>
          <a:stretch>
            <a:fillRect/>
          </a:stretch>
        </p:blipFill>
        <p:spPr>
          <a:xfrm>
            <a:off x="363297" y="1801415"/>
            <a:ext cx="4545587" cy="933743"/>
          </a:xfrm>
          <a:prstGeom prst="rect">
            <a:avLst/>
          </a:prstGeom>
        </p:spPr>
      </p:pic>
      <p:sp>
        <p:nvSpPr>
          <p:cNvPr id="8" name="Pijl: rechts 7">
            <a:extLst>
              <a:ext uri="{FF2B5EF4-FFF2-40B4-BE49-F238E27FC236}">
                <a16:creationId xmlns:a16="http://schemas.microsoft.com/office/drawing/2014/main" id="{61CF504D-417E-46DB-BCB2-33FC9AD2493F}"/>
              </a:ext>
            </a:extLst>
          </p:cNvPr>
          <p:cNvSpPr/>
          <p:nvPr/>
        </p:nvSpPr>
        <p:spPr>
          <a:xfrm rot="10800000">
            <a:off x="1523034" y="1853512"/>
            <a:ext cx="539015" cy="38501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a:extLst>
              <a:ext uri="{FF2B5EF4-FFF2-40B4-BE49-F238E27FC236}">
                <a16:creationId xmlns:a16="http://schemas.microsoft.com/office/drawing/2014/main" id="{5DABC38B-8952-486B-855A-149A7E0E882E}"/>
              </a:ext>
            </a:extLst>
          </p:cNvPr>
          <p:cNvPicPr>
            <a:picLocks noChangeAspect="1"/>
          </p:cNvPicPr>
          <p:nvPr/>
        </p:nvPicPr>
        <p:blipFill>
          <a:blip r:embed="rId6"/>
          <a:stretch>
            <a:fillRect/>
          </a:stretch>
        </p:blipFill>
        <p:spPr>
          <a:xfrm>
            <a:off x="478800" y="3098349"/>
            <a:ext cx="3915847" cy="1349919"/>
          </a:xfrm>
          <a:prstGeom prst="rect">
            <a:avLst/>
          </a:prstGeom>
        </p:spPr>
      </p:pic>
      <p:sp>
        <p:nvSpPr>
          <p:cNvPr id="9" name="Pijl: rechts 8">
            <a:extLst>
              <a:ext uri="{FF2B5EF4-FFF2-40B4-BE49-F238E27FC236}">
                <a16:creationId xmlns:a16="http://schemas.microsoft.com/office/drawing/2014/main" id="{21ED0BA5-6D91-4CD6-A9DD-A5AB4D662025}"/>
              </a:ext>
            </a:extLst>
          </p:cNvPr>
          <p:cNvSpPr/>
          <p:nvPr/>
        </p:nvSpPr>
        <p:spPr>
          <a:xfrm rot="10800000">
            <a:off x="4146596" y="3098413"/>
            <a:ext cx="539015" cy="38501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kstvak 10">
            <a:extLst>
              <a:ext uri="{FF2B5EF4-FFF2-40B4-BE49-F238E27FC236}">
                <a16:creationId xmlns:a16="http://schemas.microsoft.com/office/drawing/2014/main" id="{2B1C3BC2-3B27-440B-8FC4-20A03FD7A90B}"/>
              </a:ext>
            </a:extLst>
          </p:cNvPr>
          <p:cNvSpPr txBox="1"/>
          <p:nvPr/>
        </p:nvSpPr>
        <p:spPr>
          <a:xfrm>
            <a:off x="303431" y="1116523"/>
            <a:ext cx="4466124" cy="646331"/>
          </a:xfrm>
          <a:prstGeom prst="rect">
            <a:avLst/>
          </a:prstGeom>
          <a:noFill/>
        </p:spPr>
        <p:txBody>
          <a:bodyPr wrap="square" rtlCol="0">
            <a:spAutoFit/>
          </a:bodyPr>
          <a:lstStyle/>
          <a:p>
            <a:r>
              <a:rPr lang="en-US" dirty="0">
                <a:solidFill>
                  <a:srgbClr val="FF6C00"/>
                </a:solidFill>
              </a:rPr>
              <a:t>1. Search drug and/or drug class of interest</a:t>
            </a:r>
          </a:p>
        </p:txBody>
      </p:sp>
      <p:sp>
        <p:nvSpPr>
          <p:cNvPr id="12" name="Tekstvak 11">
            <a:extLst>
              <a:ext uri="{FF2B5EF4-FFF2-40B4-BE49-F238E27FC236}">
                <a16:creationId xmlns:a16="http://schemas.microsoft.com/office/drawing/2014/main" id="{B7EB828A-1BD2-4B64-B9A8-0BECED07CDD4}"/>
              </a:ext>
            </a:extLst>
          </p:cNvPr>
          <p:cNvSpPr txBox="1"/>
          <p:nvPr/>
        </p:nvSpPr>
        <p:spPr>
          <a:xfrm>
            <a:off x="283231" y="2742590"/>
            <a:ext cx="4466124" cy="369332"/>
          </a:xfrm>
          <a:prstGeom prst="rect">
            <a:avLst/>
          </a:prstGeom>
          <a:noFill/>
        </p:spPr>
        <p:txBody>
          <a:bodyPr wrap="square" rtlCol="0">
            <a:spAutoFit/>
          </a:bodyPr>
          <a:lstStyle/>
          <a:p>
            <a:r>
              <a:rPr lang="en-US" dirty="0">
                <a:solidFill>
                  <a:srgbClr val="FF6C00"/>
                </a:solidFill>
              </a:rPr>
              <a:t>2. Click “add”</a:t>
            </a:r>
          </a:p>
        </p:txBody>
      </p:sp>
      <p:sp>
        <p:nvSpPr>
          <p:cNvPr id="13" name="Pijl: rechts 12">
            <a:extLst>
              <a:ext uri="{FF2B5EF4-FFF2-40B4-BE49-F238E27FC236}">
                <a16:creationId xmlns:a16="http://schemas.microsoft.com/office/drawing/2014/main" id="{B8E86FC7-1436-4F6F-9F47-97D76B12EEEB}"/>
              </a:ext>
            </a:extLst>
          </p:cNvPr>
          <p:cNvSpPr/>
          <p:nvPr/>
        </p:nvSpPr>
        <p:spPr>
          <a:xfrm>
            <a:off x="6685975" y="1842727"/>
            <a:ext cx="539015" cy="38501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kstvak 13">
            <a:extLst>
              <a:ext uri="{FF2B5EF4-FFF2-40B4-BE49-F238E27FC236}">
                <a16:creationId xmlns:a16="http://schemas.microsoft.com/office/drawing/2014/main" id="{7F0DF4E3-29AD-42B7-A698-CC79A932AD10}"/>
              </a:ext>
            </a:extLst>
          </p:cNvPr>
          <p:cNvSpPr txBox="1"/>
          <p:nvPr/>
        </p:nvSpPr>
        <p:spPr>
          <a:xfrm>
            <a:off x="5132726" y="1116523"/>
            <a:ext cx="4011274" cy="646331"/>
          </a:xfrm>
          <a:prstGeom prst="rect">
            <a:avLst/>
          </a:prstGeom>
          <a:noFill/>
        </p:spPr>
        <p:txBody>
          <a:bodyPr wrap="square" rtlCol="0">
            <a:spAutoFit/>
          </a:bodyPr>
          <a:lstStyle/>
          <a:p>
            <a:r>
              <a:rPr lang="en-US" dirty="0">
                <a:solidFill>
                  <a:srgbClr val="FF6C00"/>
                </a:solidFill>
              </a:rPr>
              <a:t>3. Select multiple drugs/drug classes if relevant and select ”add columns”</a:t>
            </a:r>
          </a:p>
        </p:txBody>
      </p:sp>
      <p:sp>
        <p:nvSpPr>
          <p:cNvPr id="17" name="Pijl: rechts 16">
            <a:extLst>
              <a:ext uri="{FF2B5EF4-FFF2-40B4-BE49-F238E27FC236}">
                <a16:creationId xmlns:a16="http://schemas.microsoft.com/office/drawing/2014/main" id="{DC538168-2121-4DA5-BCED-8EFFEE4358DF}"/>
              </a:ext>
            </a:extLst>
          </p:cNvPr>
          <p:cNvSpPr/>
          <p:nvPr/>
        </p:nvSpPr>
        <p:spPr>
          <a:xfrm rot="10800000">
            <a:off x="4167112" y="3427482"/>
            <a:ext cx="539015" cy="38501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kstvak 17">
            <a:extLst>
              <a:ext uri="{FF2B5EF4-FFF2-40B4-BE49-F238E27FC236}">
                <a16:creationId xmlns:a16="http://schemas.microsoft.com/office/drawing/2014/main" id="{C4542F8B-468F-4F25-843D-662FC84ACA9E}"/>
              </a:ext>
            </a:extLst>
          </p:cNvPr>
          <p:cNvSpPr txBox="1"/>
          <p:nvPr/>
        </p:nvSpPr>
        <p:spPr>
          <a:xfrm>
            <a:off x="5114509" y="4040219"/>
            <a:ext cx="4466124" cy="369332"/>
          </a:xfrm>
          <a:prstGeom prst="rect">
            <a:avLst/>
          </a:prstGeom>
          <a:noFill/>
        </p:spPr>
        <p:txBody>
          <a:bodyPr wrap="square" rtlCol="0">
            <a:spAutoFit/>
          </a:bodyPr>
          <a:lstStyle/>
          <a:p>
            <a:r>
              <a:rPr lang="en-US" dirty="0">
                <a:solidFill>
                  <a:srgbClr val="FF6C00"/>
                </a:solidFill>
              </a:rPr>
              <a:t>If relevant, add groups and roles</a:t>
            </a:r>
          </a:p>
        </p:txBody>
      </p:sp>
      <p:cxnSp>
        <p:nvCxnSpPr>
          <p:cNvPr id="19" name="Rechte verbindingslijn 18">
            <a:extLst>
              <a:ext uri="{FF2B5EF4-FFF2-40B4-BE49-F238E27FC236}">
                <a16:creationId xmlns:a16="http://schemas.microsoft.com/office/drawing/2014/main" id="{069DC3B0-73C5-4209-880E-14B4FDE2062A}"/>
              </a:ext>
            </a:extLst>
          </p:cNvPr>
          <p:cNvCxnSpPr>
            <a:cxnSpLocks/>
          </p:cNvCxnSpPr>
          <p:nvPr/>
        </p:nvCxnSpPr>
        <p:spPr>
          <a:xfrm>
            <a:off x="5423690" y="2729094"/>
            <a:ext cx="420878" cy="1419394"/>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Rechte verbindingslijn 20">
            <a:extLst>
              <a:ext uri="{FF2B5EF4-FFF2-40B4-BE49-F238E27FC236}">
                <a16:creationId xmlns:a16="http://schemas.microsoft.com/office/drawing/2014/main" id="{F28E6C88-B2E9-453A-B7DC-2A6C86606A72}"/>
              </a:ext>
            </a:extLst>
          </p:cNvPr>
          <p:cNvCxnSpPr>
            <a:cxnSpLocks/>
          </p:cNvCxnSpPr>
          <p:nvPr/>
        </p:nvCxnSpPr>
        <p:spPr>
          <a:xfrm flipH="1">
            <a:off x="6955482" y="3503563"/>
            <a:ext cx="690039" cy="644925"/>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8252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800" y="430319"/>
            <a:ext cx="8042496" cy="462759"/>
          </a:xfrm>
        </p:spPr>
        <p:txBody>
          <a:bodyPr/>
          <a:lstStyle/>
          <a:p>
            <a:r>
              <a:rPr lang="en-CA" dirty="0"/>
              <a:t>If relevant: sort on frequency </a:t>
            </a:r>
          </a:p>
        </p:txBody>
      </p:sp>
      <p:pic>
        <p:nvPicPr>
          <p:cNvPr id="6" name="Afbeelding 5">
            <a:extLst>
              <a:ext uri="{FF2B5EF4-FFF2-40B4-BE49-F238E27FC236}">
                <a16:creationId xmlns:a16="http://schemas.microsoft.com/office/drawing/2014/main" id="{78728130-8D42-4D2D-97A4-0FE57FBDB2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pic>
        <p:nvPicPr>
          <p:cNvPr id="3" name="Afbeelding 2">
            <a:extLst>
              <a:ext uri="{FF2B5EF4-FFF2-40B4-BE49-F238E27FC236}">
                <a16:creationId xmlns:a16="http://schemas.microsoft.com/office/drawing/2014/main" id="{85CE3F70-095F-4311-9011-48AF15387D46}"/>
              </a:ext>
            </a:extLst>
          </p:cNvPr>
          <p:cNvPicPr>
            <a:picLocks noChangeAspect="1"/>
          </p:cNvPicPr>
          <p:nvPr/>
        </p:nvPicPr>
        <p:blipFill>
          <a:blip r:embed="rId4"/>
          <a:stretch>
            <a:fillRect/>
          </a:stretch>
        </p:blipFill>
        <p:spPr>
          <a:xfrm>
            <a:off x="904775" y="1465377"/>
            <a:ext cx="5472762" cy="2638042"/>
          </a:xfrm>
          <a:prstGeom prst="rect">
            <a:avLst/>
          </a:prstGeom>
        </p:spPr>
      </p:pic>
      <p:pic>
        <p:nvPicPr>
          <p:cNvPr id="4" name="Afbeelding 3">
            <a:extLst>
              <a:ext uri="{FF2B5EF4-FFF2-40B4-BE49-F238E27FC236}">
                <a16:creationId xmlns:a16="http://schemas.microsoft.com/office/drawing/2014/main" id="{94A0F1C6-8FC9-4E37-9A94-48C0B1CABEFD}"/>
              </a:ext>
            </a:extLst>
          </p:cNvPr>
          <p:cNvPicPr>
            <a:picLocks noChangeAspect="1"/>
          </p:cNvPicPr>
          <p:nvPr/>
        </p:nvPicPr>
        <p:blipFill>
          <a:blip r:embed="rId5"/>
          <a:stretch>
            <a:fillRect/>
          </a:stretch>
        </p:blipFill>
        <p:spPr>
          <a:xfrm>
            <a:off x="3277478" y="3038871"/>
            <a:ext cx="1397072" cy="1371670"/>
          </a:xfrm>
          <a:prstGeom prst="rect">
            <a:avLst/>
          </a:prstGeom>
        </p:spPr>
      </p:pic>
      <p:sp>
        <p:nvSpPr>
          <p:cNvPr id="7" name="Rechthoek 6">
            <a:extLst>
              <a:ext uri="{FF2B5EF4-FFF2-40B4-BE49-F238E27FC236}">
                <a16:creationId xmlns:a16="http://schemas.microsoft.com/office/drawing/2014/main" id="{F14AA0C6-8A85-422B-BE30-47311BF05FBD}"/>
              </a:ext>
            </a:extLst>
          </p:cNvPr>
          <p:cNvSpPr/>
          <p:nvPr/>
        </p:nvSpPr>
        <p:spPr>
          <a:xfrm>
            <a:off x="4438734" y="2571750"/>
            <a:ext cx="500735" cy="262022"/>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Rechte verbindingslijn 7">
            <a:extLst>
              <a:ext uri="{FF2B5EF4-FFF2-40B4-BE49-F238E27FC236}">
                <a16:creationId xmlns:a16="http://schemas.microsoft.com/office/drawing/2014/main" id="{C4C39861-73E5-4776-BC86-CF57BC0781E6}"/>
              </a:ext>
            </a:extLst>
          </p:cNvPr>
          <p:cNvCxnSpPr>
            <a:cxnSpLocks/>
            <a:endCxn id="9" idx="0"/>
          </p:cNvCxnSpPr>
          <p:nvPr/>
        </p:nvCxnSpPr>
        <p:spPr>
          <a:xfrm flipH="1">
            <a:off x="3972849" y="2844247"/>
            <a:ext cx="599152" cy="264463"/>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Rechthoek 8">
            <a:extLst>
              <a:ext uri="{FF2B5EF4-FFF2-40B4-BE49-F238E27FC236}">
                <a16:creationId xmlns:a16="http://schemas.microsoft.com/office/drawing/2014/main" id="{2347EDE3-F5B0-4FEC-AC56-2C5C549F3A7E}"/>
              </a:ext>
            </a:extLst>
          </p:cNvPr>
          <p:cNvSpPr/>
          <p:nvPr/>
        </p:nvSpPr>
        <p:spPr>
          <a:xfrm>
            <a:off x="3339514" y="3108710"/>
            <a:ext cx="1266670" cy="1298555"/>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jl: rechts 9">
            <a:extLst>
              <a:ext uri="{FF2B5EF4-FFF2-40B4-BE49-F238E27FC236}">
                <a16:creationId xmlns:a16="http://schemas.microsoft.com/office/drawing/2014/main" id="{218B5D83-57B4-44F8-B671-DA19A9237729}"/>
              </a:ext>
            </a:extLst>
          </p:cNvPr>
          <p:cNvSpPr/>
          <p:nvPr/>
        </p:nvSpPr>
        <p:spPr>
          <a:xfrm rot="10800000">
            <a:off x="4370860" y="3670662"/>
            <a:ext cx="539015" cy="269483"/>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5071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800" y="430319"/>
            <a:ext cx="8042496" cy="462759"/>
          </a:xfrm>
        </p:spPr>
        <p:txBody>
          <a:bodyPr/>
          <a:lstStyle/>
          <a:p>
            <a:r>
              <a:rPr lang="en-CA" dirty="0"/>
              <a:t>How to customize of the adverse event table ?</a:t>
            </a:r>
          </a:p>
        </p:txBody>
      </p:sp>
      <p:pic>
        <p:nvPicPr>
          <p:cNvPr id="6" name="Afbeelding 5">
            <a:extLst>
              <a:ext uri="{FF2B5EF4-FFF2-40B4-BE49-F238E27FC236}">
                <a16:creationId xmlns:a16="http://schemas.microsoft.com/office/drawing/2014/main" id="{78728130-8D42-4D2D-97A4-0FE57FBDB2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pic>
        <p:nvPicPr>
          <p:cNvPr id="8" name="Afbeelding 7">
            <a:extLst>
              <a:ext uri="{FF2B5EF4-FFF2-40B4-BE49-F238E27FC236}">
                <a16:creationId xmlns:a16="http://schemas.microsoft.com/office/drawing/2014/main" id="{D3ED0628-D14F-4FAC-A4C1-67FAA4E90002}"/>
              </a:ext>
            </a:extLst>
          </p:cNvPr>
          <p:cNvPicPr>
            <a:picLocks noChangeAspect="1"/>
          </p:cNvPicPr>
          <p:nvPr/>
        </p:nvPicPr>
        <p:blipFill>
          <a:blip r:embed="rId4"/>
          <a:stretch>
            <a:fillRect/>
          </a:stretch>
        </p:blipFill>
        <p:spPr>
          <a:xfrm>
            <a:off x="652679" y="1068962"/>
            <a:ext cx="5062023" cy="3005576"/>
          </a:xfrm>
          <a:prstGeom prst="rect">
            <a:avLst/>
          </a:prstGeom>
        </p:spPr>
      </p:pic>
      <p:sp>
        <p:nvSpPr>
          <p:cNvPr id="16" name="Pijl: rechts 15">
            <a:extLst>
              <a:ext uri="{FF2B5EF4-FFF2-40B4-BE49-F238E27FC236}">
                <a16:creationId xmlns:a16="http://schemas.microsoft.com/office/drawing/2014/main" id="{CB05D3F0-BA7A-47C1-89AA-18D24AF39452}"/>
              </a:ext>
            </a:extLst>
          </p:cNvPr>
          <p:cNvSpPr/>
          <p:nvPr/>
        </p:nvSpPr>
        <p:spPr>
          <a:xfrm rot="10800000">
            <a:off x="5786048" y="1252773"/>
            <a:ext cx="539015" cy="38501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hthoek 3">
            <a:extLst>
              <a:ext uri="{FF2B5EF4-FFF2-40B4-BE49-F238E27FC236}">
                <a16:creationId xmlns:a16="http://schemas.microsoft.com/office/drawing/2014/main" id="{9D4DEB92-1BE6-4EE7-A2C3-D76C9DCFAB86}"/>
              </a:ext>
            </a:extLst>
          </p:cNvPr>
          <p:cNvSpPr/>
          <p:nvPr/>
        </p:nvSpPr>
        <p:spPr>
          <a:xfrm>
            <a:off x="6396409" y="1252773"/>
            <a:ext cx="2536272" cy="369332"/>
          </a:xfrm>
          <a:prstGeom prst="rect">
            <a:avLst/>
          </a:prstGeom>
        </p:spPr>
        <p:txBody>
          <a:bodyPr wrap="none">
            <a:spAutoFit/>
          </a:bodyPr>
          <a:lstStyle/>
          <a:p>
            <a:r>
              <a:rPr lang="en-US" dirty="0">
                <a:solidFill>
                  <a:srgbClr val="FF6C00"/>
                </a:solidFill>
              </a:rPr>
              <a:t>1. Select “Edit ranges” </a:t>
            </a:r>
          </a:p>
        </p:txBody>
      </p:sp>
    </p:spTree>
    <p:extLst>
      <p:ext uri="{BB962C8B-B14F-4D97-AF65-F5344CB8AC3E}">
        <p14:creationId xmlns:p14="http://schemas.microsoft.com/office/powerpoint/2010/main" val="867222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68902F-3774-4FC5-BF1D-06310BA44249}"/>
              </a:ext>
            </a:extLst>
          </p:cNvPr>
          <p:cNvSpPr>
            <a:spLocks noGrp="1"/>
          </p:cNvSpPr>
          <p:nvPr>
            <p:ph type="title"/>
          </p:nvPr>
        </p:nvSpPr>
        <p:spPr/>
        <p:txBody>
          <a:bodyPr/>
          <a:lstStyle/>
          <a:p>
            <a:r>
              <a:rPr lang="en-US" dirty="0"/>
              <a:t>What defines the default size of buckets? </a:t>
            </a:r>
          </a:p>
        </p:txBody>
      </p:sp>
      <p:sp>
        <p:nvSpPr>
          <p:cNvPr id="4" name="Tijdelijke aanduiding voor datum 3">
            <a:extLst>
              <a:ext uri="{FF2B5EF4-FFF2-40B4-BE49-F238E27FC236}">
                <a16:creationId xmlns:a16="http://schemas.microsoft.com/office/drawing/2014/main" id="{075C66FC-24A9-4C32-9014-50BB12D900F9}"/>
              </a:ext>
            </a:extLst>
          </p:cNvPr>
          <p:cNvSpPr>
            <a:spLocks noGrp="1"/>
          </p:cNvSpPr>
          <p:nvPr>
            <p:ph type="dt" sz="half" idx="14"/>
          </p:nvPr>
        </p:nvSpPr>
        <p:spPr/>
        <p:txBody>
          <a:bodyPr/>
          <a:lstStyle/>
          <a:p>
            <a:fld id="{3C2EB21C-D0DA-4078-ACF6-2C9CF31CA534}" type="datetime1">
              <a:rPr lang="nl-NL" smtClean="0"/>
              <a:t>12-8-2019</a:t>
            </a:fld>
            <a:endParaRPr lang="de-DE" dirty="0"/>
          </a:p>
        </p:txBody>
      </p:sp>
      <p:sp>
        <p:nvSpPr>
          <p:cNvPr id="5" name="Tijdelijke aanduiding voor voettekst 4">
            <a:extLst>
              <a:ext uri="{FF2B5EF4-FFF2-40B4-BE49-F238E27FC236}">
                <a16:creationId xmlns:a16="http://schemas.microsoft.com/office/drawing/2014/main" id="{93491B09-5076-4AB9-9248-1D0F3226BAE6}"/>
              </a:ext>
            </a:extLst>
          </p:cNvPr>
          <p:cNvSpPr>
            <a:spLocks noGrp="1"/>
          </p:cNvSpPr>
          <p:nvPr>
            <p:ph type="ftr" sz="quarter" idx="15"/>
          </p:nvPr>
        </p:nvSpPr>
        <p:spPr/>
        <p:txBody>
          <a:bodyPr/>
          <a:lstStyle/>
          <a:p>
            <a:endParaRPr lang="de-DE" dirty="0"/>
          </a:p>
        </p:txBody>
      </p:sp>
      <p:pic>
        <p:nvPicPr>
          <p:cNvPr id="7" name="Afbeelding 6">
            <a:extLst>
              <a:ext uri="{FF2B5EF4-FFF2-40B4-BE49-F238E27FC236}">
                <a16:creationId xmlns:a16="http://schemas.microsoft.com/office/drawing/2014/main" id="{9180D15E-567F-45A6-BC6E-B1376C98C762}"/>
              </a:ext>
            </a:extLst>
          </p:cNvPr>
          <p:cNvPicPr>
            <a:picLocks noChangeAspect="1"/>
          </p:cNvPicPr>
          <p:nvPr/>
        </p:nvPicPr>
        <p:blipFill>
          <a:blip r:embed="rId3"/>
          <a:stretch>
            <a:fillRect/>
          </a:stretch>
        </p:blipFill>
        <p:spPr>
          <a:xfrm>
            <a:off x="350756" y="1280257"/>
            <a:ext cx="3086100" cy="3054822"/>
          </a:xfrm>
          <a:prstGeom prst="rect">
            <a:avLst/>
          </a:prstGeom>
        </p:spPr>
      </p:pic>
      <p:sp>
        <p:nvSpPr>
          <p:cNvPr id="8" name="Tekstvak 7">
            <a:extLst>
              <a:ext uri="{FF2B5EF4-FFF2-40B4-BE49-F238E27FC236}">
                <a16:creationId xmlns:a16="http://schemas.microsoft.com/office/drawing/2014/main" id="{BB2185A5-2098-4C1F-B912-93159098C057}"/>
              </a:ext>
            </a:extLst>
          </p:cNvPr>
          <p:cNvSpPr txBox="1"/>
          <p:nvPr/>
        </p:nvSpPr>
        <p:spPr>
          <a:xfrm>
            <a:off x="3956324" y="1786071"/>
            <a:ext cx="4836920" cy="646331"/>
          </a:xfrm>
          <a:prstGeom prst="rect">
            <a:avLst/>
          </a:prstGeom>
          <a:noFill/>
        </p:spPr>
        <p:txBody>
          <a:bodyPr wrap="square" rtlCol="0">
            <a:spAutoFit/>
          </a:bodyPr>
          <a:lstStyle/>
          <a:p>
            <a:r>
              <a:rPr lang="en-US" u="sng" dirty="0"/>
              <a:t>Default size of buckets is: </a:t>
            </a:r>
          </a:p>
          <a:p>
            <a:r>
              <a:rPr lang="en-US" dirty="0"/>
              <a:t>(highest percentage - Lowest percentage)/5  </a:t>
            </a:r>
          </a:p>
        </p:txBody>
      </p:sp>
      <p:sp>
        <p:nvSpPr>
          <p:cNvPr id="9" name="Rechthoek 8">
            <a:extLst>
              <a:ext uri="{FF2B5EF4-FFF2-40B4-BE49-F238E27FC236}">
                <a16:creationId xmlns:a16="http://schemas.microsoft.com/office/drawing/2014/main" id="{989ACC14-C195-4A9E-B1FA-6161173CE78F}"/>
              </a:ext>
            </a:extLst>
          </p:cNvPr>
          <p:cNvSpPr/>
          <p:nvPr/>
        </p:nvSpPr>
        <p:spPr>
          <a:xfrm>
            <a:off x="3956324" y="2711099"/>
            <a:ext cx="2582758" cy="369332"/>
          </a:xfrm>
          <a:prstGeom prst="rect">
            <a:avLst/>
          </a:prstGeom>
        </p:spPr>
        <p:txBody>
          <a:bodyPr wrap="none">
            <a:spAutoFit/>
          </a:bodyPr>
          <a:lstStyle/>
          <a:p>
            <a:r>
              <a:rPr lang="en-US" dirty="0"/>
              <a:t>In this example: 6,86% </a:t>
            </a:r>
          </a:p>
        </p:txBody>
      </p:sp>
      <p:sp>
        <p:nvSpPr>
          <p:cNvPr id="10" name="Rechthoek 9">
            <a:extLst>
              <a:ext uri="{FF2B5EF4-FFF2-40B4-BE49-F238E27FC236}">
                <a16:creationId xmlns:a16="http://schemas.microsoft.com/office/drawing/2014/main" id="{E7E4E617-76E6-4DE3-8C47-31F5F5CB5818}"/>
              </a:ext>
            </a:extLst>
          </p:cNvPr>
          <p:cNvSpPr/>
          <p:nvPr/>
        </p:nvSpPr>
        <p:spPr>
          <a:xfrm>
            <a:off x="530424" y="1548838"/>
            <a:ext cx="4572000" cy="246221"/>
          </a:xfrm>
          <a:prstGeom prst="rect">
            <a:avLst/>
          </a:prstGeom>
        </p:spPr>
        <p:txBody>
          <a:bodyPr>
            <a:spAutoFit/>
          </a:bodyPr>
          <a:lstStyle/>
          <a:p>
            <a:r>
              <a:rPr lang="en-US" sz="1000" dirty="0">
                <a:solidFill>
                  <a:srgbClr val="FF6C00"/>
                </a:solidFill>
                <a:latin typeface="+mj-lt"/>
              </a:rPr>
              <a:t>Pregnancy, puerperium and perinatal conditions</a:t>
            </a:r>
          </a:p>
        </p:txBody>
      </p:sp>
      <p:cxnSp>
        <p:nvCxnSpPr>
          <p:cNvPr id="11" name="Rechte verbindingslijn 10">
            <a:extLst>
              <a:ext uri="{FF2B5EF4-FFF2-40B4-BE49-F238E27FC236}">
                <a16:creationId xmlns:a16="http://schemas.microsoft.com/office/drawing/2014/main" id="{4AA3B6A0-D7CB-45C2-8815-18D5B21C1DFB}"/>
              </a:ext>
            </a:extLst>
          </p:cNvPr>
          <p:cNvCxnSpPr>
            <a:cxnSpLocks/>
          </p:cNvCxnSpPr>
          <p:nvPr/>
        </p:nvCxnSpPr>
        <p:spPr>
          <a:xfrm flipH="1">
            <a:off x="1128045" y="1786071"/>
            <a:ext cx="606752" cy="129699"/>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Rechte verbindingslijn 12">
            <a:extLst>
              <a:ext uri="{FF2B5EF4-FFF2-40B4-BE49-F238E27FC236}">
                <a16:creationId xmlns:a16="http://schemas.microsoft.com/office/drawing/2014/main" id="{952CFC50-7048-43A2-B446-A7960FE3A812}"/>
              </a:ext>
            </a:extLst>
          </p:cNvPr>
          <p:cNvCxnSpPr>
            <a:cxnSpLocks/>
          </p:cNvCxnSpPr>
          <p:nvPr/>
        </p:nvCxnSpPr>
        <p:spPr>
          <a:xfrm flipH="1">
            <a:off x="1366616" y="1786071"/>
            <a:ext cx="736362"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Rechthoek 15">
            <a:extLst>
              <a:ext uri="{FF2B5EF4-FFF2-40B4-BE49-F238E27FC236}">
                <a16:creationId xmlns:a16="http://schemas.microsoft.com/office/drawing/2014/main" id="{947AD1E5-E52B-4439-845E-876B16AB49FA}"/>
              </a:ext>
            </a:extLst>
          </p:cNvPr>
          <p:cNvSpPr/>
          <p:nvPr/>
        </p:nvSpPr>
        <p:spPr>
          <a:xfrm>
            <a:off x="1044000" y="3532013"/>
            <a:ext cx="4572000" cy="246221"/>
          </a:xfrm>
          <a:prstGeom prst="rect">
            <a:avLst/>
          </a:prstGeom>
        </p:spPr>
        <p:txBody>
          <a:bodyPr>
            <a:spAutoFit/>
          </a:bodyPr>
          <a:lstStyle/>
          <a:p>
            <a:r>
              <a:rPr lang="en-US" sz="1000" dirty="0">
                <a:solidFill>
                  <a:srgbClr val="FF6C00"/>
                </a:solidFill>
                <a:latin typeface="+mj-lt"/>
              </a:rPr>
              <a:t> General disorders and administration site conditions</a:t>
            </a:r>
          </a:p>
        </p:txBody>
      </p:sp>
      <p:cxnSp>
        <p:nvCxnSpPr>
          <p:cNvPr id="17" name="Rechte verbindingslijn 16">
            <a:extLst>
              <a:ext uri="{FF2B5EF4-FFF2-40B4-BE49-F238E27FC236}">
                <a16:creationId xmlns:a16="http://schemas.microsoft.com/office/drawing/2014/main" id="{7B3D6E84-CEDD-423A-8A66-00A48F275D9A}"/>
              </a:ext>
            </a:extLst>
          </p:cNvPr>
          <p:cNvCxnSpPr>
            <a:cxnSpLocks/>
          </p:cNvCxnSpPr>
          <p:nvPr/>
        </p:nvCxnSpPr>
        <p:spPr>
          <a:xfrm flipH="1" flipV="1">
            <a:off x="2209672" y="3485984"/>
            <a:ext cx="166059" cy="68471"/>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Rechte verbindingslijn 18">
            <a:extLst>
              <a:ext uri="{FF2B5EF4-FFF2-40B4-BE49-F238E27FC236}">
                <a16:creationId xmlns:a16="http://schemas.microsoft.com/office/drawing/2014/main" id="{44CE8B31-BC03-48CA-89BE-073222459BA6}"/>
              </a:ext>
            </a:extLst>
          </p:cNvPr>
          <p:cNvCxnSpPr>
            <a:cxnSpLocks/>
          </p:cNvCxnSpPr>
          <p:nvPr/>
        </p:nvCxnSpPr>
        <p:spPr>
          <a:xfrm flipH="1">
            <a:off x="2007550" y="3554455"/>
            <a:ext cx="736362"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4647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800" y="430319"/>
            <a:ext cx="8042496" cy="462759"/>
          </a:xfrm>
        </p:spPr>
        <p:txBody>
          <a:bodyPr/>
          <a:lstStyle/>
          <a:p>
            <a:r>
              <a:rPr lang="en-CA" dirty="0"/>
              <a:t>How to customize ranges </a:t>
            </a:r>
          </a:p>
        </p:txBody>
      </p:sp>
      <p:pic>
        <p:nvPicPr>
          <p:cNvPr id="6" name="Afbeelding 5">
            <a:extLst>
              <a:ext uri="{FF2B5EF4-FFF2-40B4-BE49-F238E27FC236}">
                <a16:creationId xmlns:a16="http://schemas.microsoft.com/office/drawing/2014/main" id="{78728130-8D42-4D2D-97A4-0FE57FBDB2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pic>
        <p:nvPicPr>
          <p:cNvPr id="4" name="Afbeelding 3">
            <a:extLst>
              <a:ext uri="{FF2B5EF4-FFF2-40B4-BE49-F238E27FC236}">
                <a16:creationId xmlns:a16="http://schemas.microsoft.com/office/drawing/2014/main" id="{5A338C19-3705-4BA9-828C-88EDFC269FAD}"/>
              </a:ext>
            </a:extLst>
          </p:cNvPr>
          <p:cNvPicPr>
            <a:picLocks noChangeAspect="1"/>
          </p:cNvPicPr>
          <p:nvPr/>
        </p:nvPicPr>
        <p:blipFill>
          <a:blip r:embed="rId4"/>
          <a:stretch>
            <a:fillRect/>
          </a:stretch>
        </p:blipFill>
        <p:spPr>
          <a:xfrm>
            <a:off x="198177" y="1241092"/>
            <a:ext cx="3613247" cy="2661316"/>
          </a:xfrm>
          <a:prstGeom prst="rect">
            <a:avLst/>
          </a:prstGeom>
        </p:spPr>
      </p:pic>
      <p:sp>
        <p:nvSpPr>
          <p:cNvPr id="12" name="Pijl: rechts 11">
            <a:extLst>
              <a:ext uri="{FF2B5EF4-FFF2-40B4-BE49-F238E27FC236}">
                <a16:creationId xmlns:a16="http://schemas.microsoft.com/office/drawing/2014/main" id="{624176F0-E80D-429F-B0DA-92E4A81B455B}"/>
              </a:ext>
            </a:extLst>
          </p:cNvPr>
          <p:cNvSpPr/>
          <p:nvPr/>
        </p:nvSpPr>
        <p:spPr>
          <a:xfrm rot="10800000">
            <a:off x="3107267" y="1875943"/>
            <a:ext cx="359540" cy="256814"/>
          </a:xfrm>
          <a:prstGeom prst="rightArrow">
            <a:avLst>
              <a:gd name="adj1" fmla="val 50000"/>
              <a:gd name="adj2"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hthoek 14">
            <a:extLst>
              <a:ext uri="{FF2B5EF4-FFF2-40B4-BE49-F238E27FC236}">
                <a16:creationId xmlns:a16="http://schemas.microsoft.com/office/drawing/2014/main" id="{787D7FEE-E9B9-4D18-8F4B-403F12369FC3}"/>
              </a:ext>
            </a:extLst>
          </p:cNvPr>
          <p:cNvSpPr/>
          <p:nvPr/>
        </p:nvSpPr>
        <p:spPr>
          <a:xfrm>
            <a:off x="2451144" y="2111439"/>
            <a:ext cx="2031325" cy="369332"/>
          </a:xfrm>
          <a:prstGeom prst="rect">
            <a:avLst/>
          </a:prstGeom>
        </p:spPr>
        <p:txBody>
          <a:bodyPr wrap="none">
            <a:spAutoFit/>
          </a:bodyPr>
          <a:lstStyle/>
          <a:p>
            <a:r>
              <a:rPr lang="en-US" dirty="0">
                <a:solidFill>
                  <a:srgbClr val="FF6C00"/>
                </a:solidFill>
              </a:rPr>
              <a:t>Select edit ranges</a:t>
            </a:r>
          </a:p>
        </p:txBody>
      </p:sp>
      <p:pic>
        <p:nvPicPr>
          <p:cNvPr id="5" name="Afbeelding 4">
            <a:extLst>
              <a:ext uri="{FF2B5EF4-FFF2-40B4-BE49-F238E27FC236}">
                <a16:creationId xmlns:a16="http://schemas.microsoft.com/office/drawing/2014/main" id="{D2EFA325-2323-4E37-AF69-CAA38143D875}"/>
              </a:ext>
            </a:extLst>
          </p:cNvPr>
          <p:cNvPicPr>
            <a:picLocks noChangeAspect="1"/>
          </p:cNvPicPr>
          <p:nvPr/>
        </p:nvPicPr>
        <p:blipFill>
          <a:blip r:embed="rId5"/>
          <a:stretch>
            <a:fillRect/>
          </a:stretch>
        </p:blipFill>
        <p:spPr>
          <a:xfrm>
            <a:off x="4467546" y="1241091"/>
            <a:ext cx="3560965" cy="2661317"/>
          </a:xfrm>
          <a:prstGeom prst="rect">
            <a:avLst/>
          </a:prstGeom>
        </p:spPr>
      </p:pic>
      <p:sp>
        <p:nvSpPr>
          <p:cNvPr id="22" name="Rechthoek 21">
            <a:extLst>
              <a:ext uri="{FF2B5EF4-FFF2-40B4-BE49-F238E27FC236}">
                <a16:creationId xmlns:a16="http://schemas.microsoft.com/office/drawing/2014/main" id="{33424532-8B62-40CF-9AAD-0F40FA76D248}"/>
              </a:ext>
            </a:extLst>
          </p:cNvPr>
          <p:cNvSpPr/>
          <p:nvPr/>
        </p:nvSpPr>
        <p:spPr>
          <a:xfrm>
            <a:off x="4500048" y="2264636"/>
            <a:ext cx="1909298" cy="517526"/>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Rechte verbindingslijn 22">
            <a:extLst>
              <a:ext uri="{FF2B5EF4-FFF2-40B4-BE49-F238E27FC236}">
                <a16:creationId xmlns:a16="http://schemas.microsoft.com/office/drawing/2014/main" id="{A7FBFBA6-ABC3-4BA8-808B-6C977B06FD40}"/>
              </a:ext>
            </a:extLst>
          </p:cNvPr>
          <p:cNvCxnSpPr>
            <a:cxnSpLocks/>
          </p:cNvCxnSpPr>
          <p:nvPr/>
        </p:nvCxnSpPr>
        <p:spPr>
          <a:xfrm flipH="1">
            <a:off x="5082769" y="2809924"/>
            <a:ext cx="526530" cy="320251"/>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Rechthoek 23">
            <a:extLst>
              <a:ext uri="{FF2B5EF4-FFF2-40B4-BE49-F238E27FC236}">
                <a16:creationId xmlns:a16="http://schemas.microsoft.com/office/drawing/2014/main" id="{59A18C39-33F2-49E6-A13F-875B439CE1E2}"/>
              </a:ext>
            </a:extLst>
          </p:cNvPr>
          <p:cNvSpPr/>
          <p:nvPr/>
        </p:nvSpPr>
        <p:spPr>
          <a:xfrm>
            <a:off x="4277858" y="3127975"/>
            <a:ext cx="1762021" cy="369332"/>
          </a:xfrm>
          <a:prstGeom prst="rect">
            <a:avLst/>
          </a:prstGeom>
        </p:spPr>
        <p:txBody>
          <a:bodyPr wrap="none">
            <a:spAutoFit/>
          </a:bodyPr>
          <a:lstStyle/>
          <a:p>
            <a:r>
              <a:rPr lang="en-US" dirty="0">
                <a:solidFill>
                  <a:srgbClr val="FF6C00"/>
                </a:solidFill>
              </a:rPr>
              <a:t>Change ranges</a:t>
            </a:r>
          </a:p>
        </p:txBody>
      </p:sp>
    </p:spTree>
    <p:extLst>
      <p:ext uri="{BB962C8B-B14F-4D97-AF65-F5344CB8AC3E}">
        <p14:creationId xmlns:p14="http://schemas.microsoft.com/office/powerpoint/2010/main" val="1735355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800" y="430319"/>
            <a:ext cx="8042496" cy="462759"/>
          </a:xfrm>
        </p:spPr>
        <p:txBody>
          <a:bodyPr/>
          <a:lstStyle/>
          <a:p>
            <a:r>
              <a:rPr lang="en-CA" dirty="0"/>
              <a:t>The results </a:t>
            </a:r>
          </a:p>
        </p:txBody>
      </p:sp>
      <p:pic>
        <p:nvPicPr>
          <p:cNvPr id="6" name="Afbeelding 5">
            <a:extLst>
              <a:ext uri="{FF2B5EF4-FFF2-40B4-BE49-F238E27FC236}">
                <a16:creationId xmlns:a16="http://schemas.microsoft.com/office/drawing/2014/main" id="{78728130-8D42-4D2D-97A4-0FE57FBDB2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pic>
        <p:nvPicPr>
          <p:cNvPr id="3" name="Afbeelding 2">
            <a:extLst>
              <a:ext uri="{FF2B5EF4-FFF2-40B4-BE49-F238E27FC236}">
                <a16:creationId xmlns:a16="http://schemas.microsoft.com/office/drawing/2014/main" id="{1E272DBE-2C1B-4269-AD86-80F939D8BE63}"/>
              </a:ext>
            </a:extLst>
          </p:cNvPr>
          <p:cNvPicPr>
            <a:picLocks noChangeAspect="1"/>
          </p:cNvPicPr>
          <p:nvPr/>
        </p:nvPicPr>
        <p:blipFill>
          <a:blip r:embed="rId4"/>
          <a:stretch>
            <a:fillRect/>
          </a:stretch>
        </p:blipFill>
        <p:spPr>
          <a:xfrm>
            <a:off x="1376108" y="2734569"/>
            <a:ext cx="5084511" cy="1608684"/>
          </a:xfrm>
          <a:prstGeom prst="rect">
            <a:avLst/>
          </a:prstGeom>
        </p:spPr>
      </p:pic>
      <p:pic>
        <p:nvPicPr>
          <p:cNvPr id="13" name="Afbeelding 12">
            <a:extLst>
              <a:ext uri="{FF2B5EF4-FFF2-40B4-BE49-F238E27FC236}">
                <a16:creationId xmlns:a16="http://schemas.microsoft.com/office/drawing/2014/main" id="{A51BAA9D-7805-475A-8B84-051B73E81E7B}"/>
              </a:ext>
            </a:extLst>
          </p:cNvPr>
          <p:cNvPicPr>
            <a:picLocks noChangeAspect="1"/>
          </p:cNvPicPr>
          <p:nvPr/>
        </p:nvPicPr>
        <p:blipFill rotWithShape="1">
          <a:blip r:embed="rId5"/>
          <a:srcRect t="17169" b="29545"/>
          <a:stretch/>
        </p:blipFill>
        <p:spPr>
          <a:xfrm>
            <a:off x="1376107" y="963065"/>
            <a:ext cx="5084511" cy="1608685"/>
          </a:xfrm>
          <a:prstGeom prst="rect">
            <a:avLst/>
          </a:prstGeom>
        </p:spPr>
      </p:pic>
      <p:sp>
        <p:nvSpPr>
          <p:cNvPr id="14" name="Rechthoek 13">
            <a:extLst>
              <a:ext uri="{FF2B5EF4-FFF2-40B4-BE49-F238E27FC236}">
                <a16:creationId xmlns:a16="http://schemas.microsoft.com/office/drawing/2014/main" id="{64C155DD-8FE1-450C-B383-481E02FB75FC}"/>
              </a:ext>
            </a:extLst>
          </p:cNvPr>
          <p:cNvSpPr/>
          <p:nvPr/>
        </p:nvSpPr>
        <p:spPr>
          <a:xfrm>
            <a:off x="76911" y="1629157"/>
            <a:ext cx="1313180" cy="369332"/>
          </a:xfrm>
          <a:prstGeom prst="rect">
            <a:avLst/>
          </a:prstGeom>
        </p:spPr>
        <p:txBody>
          <a:bodyPr wrap="none">
            <a:spAutoFit/>
          </a:bodyPr>
          <a:lstStyle/>
          <a:p>
            <a:r>
              <a:rPr lang="en-US" dirty="0">
                <a:solidFill>
                  <a:srgbClr val="FF6C00"/>
                </a:solidFill>
              </a:rPr>
              <a:t>Old ranges</a:t>
            </a:r>
          </a:p>
        </p:txBody>
      </p:sp>
      <p:sp>
        <p:nvSpPr>
          <p:cNvPr id="16" name="Rechthoek 15">
            <a:extLst>
              <a:ext uri="{FF2B5EF4-FFF2-40B4-BE49-F238E27FC236}">
                <a16:creationId xmlns:a16="http://schemas.microsoft.com/office/drawing/2014/main" id="{EA833F7C-58B7-4B50-908F-F3D397552425}"/>
              </a:ext>
            </a:extLst>
          </p:cNvPr>
          <p:cNvSpPr/>
          <p:nvPr/>
        </p:nvSpPr>
        <p:spPr>
          <a:xfrm>
            <a:off x="76911" y="3562976"/>
            <a:ext cx="1377300" cy="369332"/>
          </a:xfrm>
          <a:prstGeom prst="rect">
            <a:avLst/>
          </a:prstGeom>
        </p:spPr>
        <p:txBody>
          <a:bodyPr wrap="none">
            <a:spAutoFit/>
          </a:bodyPr>
          <a:lstStyle/>
          <a:p>
            <a:r>
              <a:rPr lang="en-US" dirty="0">
                <a:solidFill>
                  <a:srgbClr val="FF6C00"/>
                </a:solidFill>
              </a:rPr>
              <a:t>new ranges</a:t>
            </a:r>
          </a:p>
        </p:txBody>
      </p:sp>
      <p:sp>
        <p:nvSpPr>
          <p:cNvPr id="17" name="Rechthoek 16">
            <a:extLst>
              <a:ext uri="{FF2B5EF4-FFF2-40B4-BE49-F238E27FC236}">
                <a16:creationId xmlns:a16="http://schemas.microsoft.com/office/drawing/2014/main" id="{85306477-4417-4129-9052-E8113912A2ED}"/>
              </a:ext>
            </a:extLst>
          </p:cNvPr>
          <p:cNvSpPr/>
          <p:nvPr/>
        </p:nvSpPr>
        <p:spPr>
          <a:xfrm>
            <a:off x="3782201" y="3414781"/>
            <a:ext cx="1377300" cy="618833"/>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5484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2C11B626-FB75-4F9D-81F9-725A03631986}"/>
              </a:ext>
            </a:extLst>
          </p:cNvPr>
          <p:cNvPicPr>
            <a:picLocks noChangeAspect="1"/>
          </p:cNvPicPr>
          <p:nvPr/>
        </p:nvPicPr>
        <p:blipFill>
          <a:blip r:embed="rId3"/>
          <a:stretch>
            <a:fillRect/>
          </a:stretch>
        </p:blipFill>
        <p:spPr>
          <a:xfrm>
            <a:off x="1309971" y="1076384"/>
            <a:ext cx="4387537" cy="3248626"/>
          </a:xfrm>
          <a:prstGeom prst="rect">
            <a:avLst/>
          </a:prstGeom>
        </p:spPr>
      </p:pic>
      <p:sp>
        <p:nvSpPr>
          <p:cNvPr id="2" name="Title 1"/>
          <p:cNvSpPr>
            <a:spLocks noGrp="1"/>
          </p:cNvSpPr>
          <p:nvPr>
            <p:ph type="title"/>
          </p:nvPr>
        </p:nvSpPr>
        <p:spPr>
          <a:xfrm>
            <a:off x="478800" y="430319"/>
            <a:ext cx="8042496" cy="462759"/>
          </a:xfrm>
        </p:spPr>
        <p:txBody>
          <a:bodyPr/>
          <a:lstStyle/>
          <a:p>
            <a:r>
              <a:rPr lang="en-CA" dirty="0"/>
              <a:t>How to customize colors of the heatmap?</a:t>
            </a:r>
          </a:p>
        </p:txBody>
      </p:sp>
      <p:pic>
        <p:nvPicPr>
          <p:cNvPr id="6" name="Afbeelding 5">
            <a:extLst>
              <a:ext uri="{FF2B5EF4-FFF2-40B4-BE49-F238E27FC236}">
                <a16:creationId xmlns:a16="http://schemas.microsoft.com/office/drawing/2014/main" id="{78728130-8D42-4D2D-97A4-0FE57FBDB2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sp>
        <p:nvSpPr>
          <p:cNvPr id="11" name="Pijl: rechts 10">
            <a:extLst>
              <a:ext uri="{FF2B5EF4-FFF2-40B4-BE49-F238E27FC236}">
                <a16:creationId xmlns:a16="http://schemas.microsoft.com/office/drawing/2014/main" id="{F67FF17B-7AA0-454C-B95C-5301BF2711ED}"/>
              </a:ext>
            </a:extLst>
          </p:cNvPr>
          <p:cNvSpPr/>
          <p:nvPr/>
        </p:nvSpPr>
        <p:spPr>
          <a:xfrm rot="10800000">
            <a:off x="4847138" y="2871353"/>
            <a:ext cx="373403" cy="266716"/>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hthoek 15">
            <a:extLst>
              <a:ext uri="{FF2B5EF4-FFF2-40B4-BE49-F238E27FC236}">
                <a16:creationId xmlns:a16="http://schemas.microsoft.com/office/drawing/2014/main" id="{07816DF5-B744-427A-B957-D5B06313538C}"/>
              </a:ext>
            </a:extLst>
          </p:cNvPr>
          <p:cNvSpPr/>
          <p:nvPr/>
        </p:nvSpPr>
        <p:spPr>
          <a:xfrm>
            <a:off x="5187708" y="2814993"/>
            <a:ext cx="2800767" cy="369332"/>
          </a:xfrm>
          <a:prstGeom prst="rect">
            <a:avLst/>
          </a:prstGeom>
        </p:spPr>
        <p:txBody>
          <a:bodyPr wrap="none">
            <a:spAutoFit/>
          </a:bodyPr>
          <a:lstStyle/>
          <a:p>
            <a:r>
              <a:rPr lang="en-US" dirty="0">
                <a:solidFill>
                  <a:srgbClr val="FF6C00"/>
                </a:solidFill>
              </a:rPr>
              <a:t>1.Select customize colors</a:t>
            </a:r>
          </a:p>
        </p:txBody>
      </p:sp>
      <p:pic>
        <p:nvPicPr>
          <p:cNvPr id="18" name="Afbeelding 17">
            <a:extLst>
              <a:ext uri="{FF2B5EF4-FFF2-40B4-BE49-F238E27FC236}">
                <a16:creationId xmlns:a16="http://schemas.microsoft.com/office/drawing/2014/main" id="{6D257C7B-9E28-4C8A-BE8F-4F2177EEC4B5}"/>
              </a:ext>
            </a:extLst>
          </p:cNvPr>
          <p:cNvPicPr>
            <a:picLocks noChangeAspect="1"/>
          </p:cNvPicPr>
          <p:nvPr/>
        </p:nvPicPr>
        <p:blipFill>
          <a:blip r:embed="rId5"/>
          <a:stretch>
            <a:fillRect/>
          </a:stretch>
        </p:blipFill>
        <p:spPr>
          <a:xfrm>
            <a:off x="2348759" y="2948303"/>
            <a:ext cx="1588227" cy="1880423"/>
          </a:xfrm>
          <a:prstGeom prst="rect">
            <a:avLst/>
          </a:prstGeom>
        </p:spPr>
      </p:pic>
      <p:sp>
        <p:nvSpPr>
          <p:cNvPr id="17" name="Pijl: rechts 16">
            <a:extLst>
              <a:ext uri="{FF2B5EF4-FFF2-40B4-BE49-F238E27FC236}">
                <a16:creationId xmlns:a16="http://schemas.microsoft.com/office/drawing/2014/main" id="{C92DB07E-D864-424C-A4D2-4FCC9A3FED7A}"/>
              </a:ext>
            </a:extLst>
          </p:cNvPr>
          <p:cNvSpPr/>
          <p:nvPr/>
        </p:nvSpPr>
        <p:spPr>
          <a:xfrm>
            <a:off x="2271405" y="3408227"/>
            <a:ext cx="539015" cy="38501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hthoek 18">
            <a:extLst>
              <a:ext uri="{FF2B5EF4-FFF2-40B4-BE49-F238E27FC236}">
                <a16:creationId xmlns:a16="http://schemas.microsoft.com/office/drawing/2014/main" id="{D6787D2F-486E-4B4A-AF62-707299F81F22}"/>
              </a:ext>
            </a:extLst>
          </p:cNvPr>
          <p:cNvSpPr/>
          <p:nvPr/>
        </p:nvSpPr>
        <p:spPr>
          <a:xfrm>
            <a:off x="588237" y="3380235"/>
            <a:ext cx="1740919" cy="646331"/>
          </a:xfrm>
          <a:prstGeom prst="rect">
            <a:avLst/>
          </a:prstGeom>
        </p:spPr>
        <p:txBody>
          <a:bodyPr wrap="square">
            <a:spAutoFit/>
          </a:bodyPr>
          <a:lstStyle/>
          <a:p>
            <a:r>
              <a:rPr lang="en-US" dirty="0">
                <a:solidFill>
                  <a:srgbClr val="FF6C00"/>
                </a:solidFill>
              </a:rPr>
              <a:t>2.Select color of interest</a:t>
            </a:r>
          </a:p>
        </p:txBody>
      </p:sp>
      <p:sp>
        <p:nvSpPr>
          <p:cNvPr id="20" name="Rechthoek 19">
            <a:extLst>
              <a:ext uri="{FF2B5EF4-FFF2-40B4-BE49-F238E27FC236}">
                <a16:creationId xmlns:a16="http://schemas.microsoft.com/office/drawing/2014/main" id="{E399E80B-0E5D-41B5-9B11-E235D1C3528C}"/>
              </a:ext>
            </a:extLst>
          </p:cNvPr>
          <p:cNvSpPr/>
          <p:nvPr/>
        </p:nvSpPr>
        <p:spPr>
          <a:xfrm>
            <a:off x="6292768" y="3918039"/>
            <a:ext cx="1740919" cy="369332"/>
          </a:xfrm>
          <a:prstGeom prst="rect">
            <a:avLst/>
          </a:prstGeom>
        </p:spPr>
        <p:txBody>
          <a:bodyPr wrap="square">
            <a:spAutoFit/>
          </a:bodyPr>
          <a:lstStyle/>
          <a:p>
            <a:r>
              <a:rPr lang="en-US" dirty="0">
                <a:solidFill>
                  <a:srgbClr val="FF6C00"/>
                </a:solidFill>
              </a:rPr>
              <a:t>3.Select apply</a:t>
            </a:r>
          </a:p>
        </p:txBody>
      </p:sp>
      <p:sp>
        <p:nvSpPr>
          <p:cNvPr id="21" name="Pijl: rechts 20">
            <a:extLst>
              <a:ext uri="{FF2B5EF4-FFF2-40B4-BE49-F238E27FC236}">
                <a16:creationId xmlns:a16="http://schemas.microsoft.com/office/drawing/2014/main" id="{B88C6FDE-A445-43F5-8807-58003F8DD827}"/>
              </a:ext>
            </a:extLst>
          </p:cNvPr>
          <p:cNvSpPr/>
          <p:nvPr/>
        </p:nvSpPr>
        <p:spPr>
          <a:xfrm rot="10800000">
            <a:off x="5697508" y="3900770"/>
            <a:ext cx="539015" cy="38501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Rechte verbindingslijn 22">
            <a:extLst>
              <a:ext uri="{FF2B5EF4-FFF2-40B4-BE49-F238E27FC236}">
                <a16:creationId xmlns:a16="http://schemas.microsoft.com/office/drawing/2014/main" id="{6A4B04F5-1F63-411D-91F4-EC7112F186ED}"/>
              </a:ext>
            </a:extLst>
          </p:cNvPr>
          <p:cNvCxnSpPr>
            <a:cxnSpLocks/>
            <a:stCxn id="24" idx="2"/>
          </p:cNvCxnSpPr>
          <p:nvPr/>
        </p:nvCxnSpPr>
        <p:spPr>
          <a:xfrm>
            <a:off x="3623766" y="2948303"/>
            <a:ext cx="106437" cy="116196"/>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Rechthoek 23">
            <a:extLst>
              <a:ext uri="{FF2B5EF4-FFF2-40B4-BE49-F238E27FC236}">
                <a16:creationId xmlns:a16="http://schemas.microsoft.com/office/drawing/2014/main" id="{59BDF268-3AF5-48A8-971F-5EBEDE8C5C78}"/>
              </a:ext>
            </a:extLst>
          </p:cNvPr>
          <p:cNvSpPr/>
          <p:nvPr/>
        </p:nvSpPr>
        <p:spPr>
          <a:xfrm>
            <a:off x="3401928" y="2681683"/>
            <a:ext cx="443676" cy="266620"/>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1124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8E63AC99-E223-4AE1-AF28-6E01AB893F5F}"/>
              </a:ext>
            </a:extLst>
          </p:cNvPr>
          <p:cNvPicPr>
            <a:picLocks noChangeAspect="1"/>
          </p:cNvPicPr>
          <p:nvPr/>
        </p:nvPicPr>
        <p:blipFill rotWithShape="1">
          <a:blip r:embed="rId3"/>
          <a:srcRect b="20449"/>
          <a:stretch/>
        </p:blipFill>
        <p:spPr>
          <a:xfrm>
            <a:off x="1555333" y="1234649"/>
            <a:ext cx="6542289" cy="2525501"/>
          </a:xfrm>
          <a:prstGeom prst="rect">
            <a:avLst/>
          </a:prstGeom>
        </p:spPr>
      </p:pic>
      <p:sp>
        <p:nvSpPr>
          <p:cNvPr id="2" name="Title 1"/>
          <p:cNvSpPr>
            <a:spLocks noGrp="1"/>
          </p:cNvSpPr>
          <p:nvPr>
            <p:ph type="title"/>
          </p:nvPr>
        </p:nvSpPr>
        <p:spPr>
          <a:xfrm>
            <a:off x="382523" y="665335"/>
            <a:ext cx="8042496" cy="462759"/>
          </a:xfrm>
        </p:spPr>
        <p:txBody>
          <a:bodyPr/>
          <a:lstStyle/>
          <a:p>
            <a:r>
              <a:rPr lang="en-CA" dirty="0"/>
              <a:t>Results: </a:t>
            </a:r>
            <a:r>
              <a:rPr lang="en-US" dirty="0"/>
              <a:t>Visual highlighting of adverse effects for a drug class vs a drug of that class</a:t>
            </a:r>
            <a:br>
              <a:rPr lang="en-US" dirty="0"/>
            </a:br>
            <a:endParaRPr lang="en-CA" dirty="0"/>
          </a:p>
        </p:txBody>
      </p:sp>
      <p:pic>
        <p:nvPicPr>
          <p:cNvPr id="6" name="Afbeelding 5">
            <a:extLst>
              <a:ext uri="{FF2B5EF4-FFF2-40B4-BE49-F238E27FC236}">
                <a16:creationId xmlns:a16="http://schemas.microsoft.com/office/drawing/2014/main" id="{78728130-8D42-4D2D-97A4-0FE57FBDB2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sp>
        <p:nvSpPr>
          <p:cNvPr id="4" name="Rechthoek 3">
            <a:extLst>
              <a:ext uri="{FF2B5EF4-FFF2-40B4-BE49-F238E27FC236}">
                <a16:creationId xmlns:a16="http://schemas.microsoft.com/office/drawing/2014/main" id="{458178AA-05D4-42AB-9E36-9DBDEA8496D1}"/>
              </a:ext>
            </a:extLst>
          </p:cNvPr>
          <p:cNvSpPr/>
          <p:nvPr/>
        </p:nvSpPr>
        <p:spPr>
          <a:xfrm>
            <a:off x="4222702" y="2822007"/>
            <a:ext cx="1545709" cy="421029"/>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hthoek 19">
            <a:extLst>
              <a:ext uri="{FF2B5EF4-FFF2-40B4-BE49-F238E27FC236}">
                <a16:creationId xmlns:a16="http://schemas.microsoft.com/office/drawing/2014/main" id="{EE527943-F0A6-4114-959B-026204D87066}"/>
              </a:ext>
            </a:extLst>
          </p:cNvPr>
          <p:cNvSpPr/>
          <p:nvPr/>
        </p:nvSpPr>
        <p:spPr>
          <a:xfrm>
            <a:off x="3137861" y="3855747"/>
            <a:ext cx="5519633" cy="646331"/>
          </a:xfrm>
          <a:prstGeom prst="rect">
            <a:avLst/>
          </a:prstGeom>
        </p:spPr>
        <p:txBody>
          <a:bodyPr wrap="square">
            <a:spAutoFit/>
          </a:bodyPr>
          <a:lstStyle/>
          <a:p>
            <a:r>
              <a:rPr lang="en-US" dirty="0"/>
              <a:t>Visual highlighting of adverse effects of a class of drug vs a drug of that class</a:t>
            </a:r>
          </a:p>
        </p:txBody>
      </p:sp>
      <p:cxnSp>
        <p:nvCxnSpPr>
          <p:cNvPr id="7" name="Rechte verbindingslijn 6">
            <a:extLst>
              <a:ext uri="{FF2B5EF4-FFF2-40B4-BE49-F238E27FC236}">
                <a16:creationId xmlns:a16="http://schemas.microsoft.com/office/drawing/2014/main" id="{BC56F45D-CF07-4B7A-B1AC-59E24A2641C8}"/>
              </a:ext>
            </a:extLst>
          </p:cNvPr>
          <p:cNvCxnSpPr>
            <a:cxnSpLocks/>
          </p:cNvCxnSpPr>
          <p:nvPr/>
        </p:nvCxnSpPr>
        <p:spPr>
          <a:xfrm flipH="1" flipV="1">
            <a:off x="5768411" y="3243036"/>
            <a:ext cx="1100014" cy="665815"/>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6232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523" y="665335"/>
            <a:ext cx="8042496" cy="462759"/>
          </a:xfrm>
        </p:spPr>
        <p:txBody>
          <a:bodyPr/>
          <a:lstStyle/>
          <a:p>
            <a:r>
              <a:rPr lang="en-US" dirty="0"/>
              <a:t>Return default settings </a:t>
            </a:r>
            <a:endParaRPr lang="en-CA" dirty="0"/>
          </a:p>
        </p:txBody>
      </p:sp>
      <p:pic>
        <p:nvPicPr>
          <p:cNvPr id="6" name="Afbeelding 5">
            <a:extLst>
              <a:ext uri="{FF2B5EF4-FFF2-40B4-BE49-F238E27FC236}">
                <a16:creationId xmlns:a16="http://schemas.microsoft.com/office/drawing/2014/main" id="{78728130-8D42-4D2D-97A4-0FE57FBDB2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pic>
        <p:nvPicPr>
          <p:cNvPr id="3" name="Afbeelding 2">
            <a:extLst>
              <a:ext uri="{FF2B5EF4-FFF2-40B4-BE49-F238E27FC236}">
                <a16:creationId xmlns:a16="http://schemas.microsoft.com/office/drawing/2014/main" id="{B1BDB724-0AEB-4381-A04E-68E8FF7931A3}"/>
              </a:ext>
            </a:extLst>
          </p:cNvPr>
          <p:cNvPicPr>
            <a:picLocks noChangeAspect="1"/>
          </p:cNvPicPr>
          <p:nvPr/>
        </p:nvPicPr>
        <p:blipFill>
          <a:blip r:embed="rId4"/>
          <a:stretch>
            <a:fillRect/>
          </a:stretch>
        </p:blipFill>
        <p:spPr>
          <a:xfrm>
            <a:off x="496606" y="1128094"/>
            <a:ext cx="4394426" cy="3251367"/>
          </a:xfrm>
          <a:prstGeom prst="rect">
            <a:avLst/>
          </a:prstGeom>
        </p:spPr>
      </p:pic>
      <p:sp>
        <p:nvSpPr>
          <p:cNvPr id="4" name="Rechthoek 3">
            <a:extLst>
              <a:ext uri="{FF2B5EF4-FFF2-40B4-BE49-F238E27FC236}">
                <a16:creationId xmlns:a16="http://schemas.microsoft.com/office/drawing/2014/main" id="{458178AA-05D4-42AB-9E36-9DBDEA8496D1}"/>
              </a:ext>
            </a:extLst>
          </p:cNvPr>
          <p:cNvSpPr/>
          <p:nvPr/>
        </p:nvSpPr>
        <p:spPr>
          <a:xfrm>
            <a:off x="3392680" y="3922860"/>
            <a:ext cx="982767" cy="421029"/>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hthoek 19">
            <a:extLst>
              <a:ext uri="{FF2B5EF4-FFF2-40B4-BE49-F238E27FC236}">
                <a16:creationId xmlns:a16="http://schemas.microsoft.com/office/drawing/2014/main" id="{EE527943-F0A6-4114-959B-026204D87066}"/>
              </a:ext>
            </a:extLst>
          </p:cNvPr>
          <p:cNvSpPr/>
          <p:nvPr/>
        </p:nvSpPr>
        <p:spPr>
          <a:xfrm>
            <a:off x="4547781" y="2472240"/>
            <a:ext cx="5519633" cy="369332"/>
          </a:xfrm>
          <a:prstGeom prst="rect">
            <a:avLst/>
          </a:prstGeom>
        </p:spPr>
        <p:txBody>
          <a:bodyPr wrap="square">
            <a:spAutoFit/>
          </a:bodyPr>
          <a:lstStyle/>
          <a:p>
            <a:r>
              <a:rPr lang="en-US" dirty="0"/>
              <a:t>Return default setting s</a:t>
            </a:r>
          </a:p>
        </p:txBody>
      </p:sp>
      <p:cxnSp>
        <p:nvCxnSpPr>
          <p:cNvPr id="7" name="Rechte verbindingslijn 6">
            <a:extLst>
              <a:ext uri="{FF2B5EF4-FFF2-40B4-BE49-F238E27FC236}">
                <a16:creationId xmlns:a16="http://schemas.microsoft.com/office/drawing/2014/main" id="{BC56F45D-CF07-4B7A-B1AC-59E24A2641C8}"/>
              </a:ext>
            </a:extLst>
          </p:cNvPr>
          <p:cNvCxnSpPr>
            <a:cxnSpLocks/>
          </p:cNvCxnSpPr>
          <p:nvPr/>
        </p:nvCxnSpPr>
        <p:spPr>
          <a:xfrm flipH="1">
            <a:off x="4375447" y="3349951"/>
            <a:ext cx="515585" cy="57291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6721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523" y="665335"/>
            <a:ext cx="8042496" cy="462759"/>
          </a:xfrm>
        </p:spPr>
        <p:txBody>
          <a:bodyPr/>
          <a:lstStyle/>
          <a:p>
            <a:r>
              <a:rPr lang="en-US" dirty="0"/>
              <a:t>You can also start a search with an adverse event</a:t>
            </a:r>
            <a:br>
              <a:rPr lang="en-US" dirty="0"/>
            </a:br>
            <a:endParaRPr lang="en-CA" dirty="0"/>
          </a:p>
        </p:txBody>
      </p:sp>
      <p:pic>
        <p:nvPicPr>
          <p:cNvPr id="6" name="Afbeelding 5">
            <a:extLst>
              <a:ext uri="{FF2B5EF4-FFF2-40B4-BE49-F238E27FC236}">
                <a16:creationId xmlns:a16="http://schemas.microsoft.com/office/drawing/2014/main" id="{78728130-8D42-4D2D-97A4-0FE57FBDB2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pic>
        <p:nvPicPr>
          <p:cNvPr id="11" name="Afbeelding 10">
            <a:extLst>
              <a:ext uri="{FF2B5EF4-FFF2-40B4-BE49-F238E27FC236}">
                <a16:creationId xmlns:a16="http://schemas.microsoft.com/office/drawing/2014/main" id="{9E40CF6C-AB24-4087-90CC-F20E05EACD64}"/>
              </a:ext>
            </a:extLst>
          </p:cNvPr>
          <p:cNvPicPr>
            <a:picLocks noChangeAspect="1"/>
          </p:cNvPicPr>
          <p:nvPr/>
        </p:nvPicPr>
        <p:blipFill>
          <a:blip r:embed="rId4"/>
          <a:stretch>
            <a:fillRect/>
          </a:stretch>
        </p:blipFill>
        <p:spPr>
          <a:xfrm>
            <a:off x="5207393" y="1128094"/>
            <a:ext cx="2820376" cy="2923921"/>
          </a:xfrm>
          <a:prstGeom prst="rect">
            <a:avLst/>
          </a:prstGeom>
        </p:spPr>
      </p:pic>
      <p:sp>
        <p:nvSpPr>
          <p:cNvPr id="12" name="Rechthoek 11">
            <a:extLst>
              <a:ext uri="{FF2B5EF4-FFF2-40B4-BE49-F238E27FC236}">
                <a16:creationId xmlns:a16="http://schemas.microsoft.com/office/drawing/2014/main" id="{C1315A06-D8F9-44AE-81A0-789E52386791}"/>
              </a:ext>
            </a:extLst>
          </p:cNvPr>
          <p:cNvSpPr/>
          <p:nvPr/>
        </p:nvSpPr>
        <p:spPr>
          <a:xfrm>
            <a:off x="1385307" y="2091833"/>
            <a:ext cx="2819303" cy="1200329"/>
          </a:xfrm>
          <a:prstGeom prst="rect">
            <a:avLst/>
          </a:prstGeom>
        </p:spPr>
        <p:txBody>
          <a:bodyPr wrap="square">
            <a:spAutoFit/>
          </a:bodyPr>
          <a:lstStyle/>
          <a:p>
            <a:r>
              <a:rPr lang="en-US" i="1" dirty="0"/>
              <a:t>What drug classes have the most post market reports for Migraine headache?</a:t>
            </a:r>
          </a:p>
        </p:txBody>
      </p:sp>
    </p:spTree>
    <p:extLst>
      <p:ext uri="{BB962C8B-B14F-4D97-AF65-F5344CB8AC3E}">
        <p14:creationId xmlns:p14="http://schemas.microsoft.com/office/powerpoint/2010/main" val="2591134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523" y="665335"/>
            <a:ext cx="8042496" cy="462759"/>
          </a:xfrm>
        </p:spPr>
        <p:txBody>
          <a:bodyPr/>
          <a:lstStyle/>
          <a:p>
            <a:r>
              <a:rPr lang="en-US" dirty="0"/>
              <a:t>You can also start a search with an adverse event</a:t>
            </a:r>
            <a:br>
              <a:rPr lang="en-US" dirty="0"/>
            </a:br>
            <a:endParaRPr lang="en-CA" dirty="0"/>
          </a:p>
        </p:txBody>
      </p:sp>
      <p:pic>
        <p:nvPicPr>
          <p:cNvPr id="6" name="Afbeelding 5">
            <a:extLst>
              <a:ext uri="{FF2B5EF4-FFF2-40B4-BE49-F238E27FC236}">
                <a16:creationId xmlns:a16="http://schemas.microsoft.com/office/drawing/2014/main" id="{78728130-8D42-4D2D-97A4-0FE57FBDB2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pic>
        <p:nvPicPr>
          <p:cNvPr id="13" name="Afbeelding 12">
            <a:extLst>
              <a:ext uri="{FF2B5EF4-FFF2-40B4-BE49-F238E27FC236}">
                <a16:creationId xmlns:a16="http://schemas.microsoft.com/office/drawing/2014/main" id="{E18BA665-7A84-4018-B6BC-9A06FCD0325F}"/>
              </a:ext>
            </a:extLst>
          </p:cNvPr>
          <p:cNvPicPr>
            <a:picLocks noChangeAspect="1"/>
          </p:cNvPicPr>
          <p:nvPr/>
        </p:nvPicPr>
        <p:blipFill>
          <a:blip r:embed="rId4"/>
          <a:stretch>
            <a:fillRect/>
          </a:stretch>
        </p:blipFill>
        <p:spPr>
          <a:xfrm>
            <a:off x="606391" y="1017394"/>
            <a:ext cx="5054050" cy="3280230"/>
          </a:xfrm>
          <a:prstGeom prst="rect">
            <a:avLst/>
          </a:prstGeom>
        </p:spPr>
      </p:pic>
      <p:sp>
        <p:nvSpPr>
          <p:cNvPr id="17" name="Rechthoek 16">
            <a:extLst>
              <a:ext uri="{FF2B5EF4-FFF2-40B4-BE49-F238E27FC236}">
                <a16:creationId xmlns:a16="http://schemas.microsoft.com/office/drawing/2014/main" id="{5A37C3BE-0056-4C23-9E35-95242A8C8FB2}"/>
              </a:ext>
            </a:extLst>
          </p:cNvPr>
          <p:cNvSpPr/>
          <p:nvPr/>
        </p:nvSpPr>
        <p:spPr>
          <a:xfrm>
            <a:off x="3231480" y="3123841"/>
            <a:ext cx="1876926" cy="558265"/>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hthoek 17">
            <a:extLst>
              <a:ext uri="{FF2B5EF4-FFF2-40B4-BE49-F238E27FC236}">
                <a16:creationId xmlns:a16="http://schemas.microsoft.com/office/drawing/2014/main" id="{1D90A056-339D-44E9-8923-049CD7416F6A}"/>
              </a:ext>
            </a:extLst>
          </p:cNvPr>
          <p:cNvSpPr/>
          <p:nvPr/>
        </p:nvSpPr>
        <p:spPr>
          <a:xfrm>
            <a:off x="6351751" y="1754948"/>
            <a:ext cx="2819303" cy="1477328"/>
          </a:xfrm>
          <a:prstGeom prst="rect">
            <a:avLst/>
          </a:prstGeom>
        </p:spPr>
        <p:txBody>
          <a:bodyPr wrap="square">
            <a:spAutoFit/>
          </a:bodyPr>
          <a:lstStyle/>
          <a:p>
            <a:r>
              <a:rPr lang="en-US" dirty="0"/>
              <a:t>Migraine headaches are most commonly observed in the drug classes hormones/hormone modifiers and analgesics </a:t>
            </a:r>
          </a:p>
        </p:txBody>
      </p:sp>
      <p:cxnSp>
        <p:nvCxnSpPr>
          <p:cNvPr id="19" name="Rechte verbindingslijn 18">
            <a:extLst>
              <a:ext uri="{FF2B5EF4-FFF2-40B4-BE49-F238E27FC236}">
                <a16:creationId xmlns:a16="http://schemas.microsoft.com/office/drawing/2014/main" id="{F8390B29-253F-4FE8-805F-427BC1EDDE5E}"/>
              </a:ext>
            </a:extLst>
          </p:cNvPr>
          <p:cNvCxnSpPr/>
          <p:nvPr/>
        </p:nvCxnSpPr>
        <p:spPr>
          <a:xfrm flipH="1">
            <a:off x="5108406" y="2844211"/>
            <a:ext cx="1232034" cy="55926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7919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BDF947D-6B1B-42B8-9681-D266AB40A872}"/>
              </a:ext>
            </a:extLst>
          </p:cNvPr>
          <p:cNvSpPr>
            <a:spLocks noGrp="1"/>
          </p:cNvSpPr>
          <p:nvPr>
            <p:ph type="body" sz="quarter" idx="14"/>
          </p:nvPr>
        </p:nvSpPr>
        <p:spPr/>
        <p:txBody>
          <a:bodyPr/>
          <a:lstStyle/>
          <a:p>
            <a:r>
              <a:rPr lang="nl-NL" dirty="0"/>
              <a:t>Marnix Wieffer</a:t>
            </a:r>
          </a:p>
          <a:p>
            <a:endParaRPr lang="en-US" dirty="0"/>
          </a:p>
        </p:txBody>
      </p:sp>
      <p:sp>
        <p:nvSpPr>
          <p:cNvPr id="3" name="Tijdelijke aanduiding voor tekst 2">
            <a:extLst>
              <a:ext uri="{FF2B5EF4-FFF2-40B4-BE49-F238E27FC236}">
                <a16:creationId xmlns:a16="http://schemas.microsoft.com/office/drawing/2014/main" id="{5272733E-5964-471C-8235-44E7BB744E06}"/>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96720802"/>
      </p:ext>
    </p:extLst>
  </p:cSld>
  <p:clrMapOvr>
    <a:masterClrMapping/>
  </p:clrMapOvr>
</p:sld>
</file>

<file path=ppt/theme/theme1.xml><?xml version="1.0" encoding="utf-8"?>
<a:theme xmlns:a="http://schemas.openxmlformats.org/drawingml/2006/main" name="Elsevier">
  <a:themeElements>
    <a:clrScheme name="Custom 1">
      <a:dk1>
        <a:srgbClr val="53565A"/>
      </a:dk1>
      <a:lt1>
        <a:srgbClr val="FFFFFF"/>
      </a:lt1>
      <a:dk2>
        <a:srgbClr val="FF6C00"/>
      </a:dk2>
      <a:lt2>
        <a:srgbClr val="E7E6E6"/>
      </a:lt2>
      <a:accent1>
        <a:srgbClr val="3678DF"/>
      </a:accent1>
      <a:accent2>
        <a:srgbClr val="FF6C00"/>
      </a:accent2>
      <a:accent3>
        <a:srgbClr val="FCD300"/>
      </a:accent3>
      <a:accent4>
        <a:srgbClr val="F73D28"/>
      </a:accent4>
      <a:accent5>
        <a:srgbClr val="8ED600"/>
      </a:accent5>
      <a:accent6>
        <a:srgbClr val="661CC9"/>
      </a:accent6>
      <a:hlink>
        <a:srgbClr val="0563C1"/>
      </a:hlink>
      <a:folHlink>
        <a:srgbClr val="FF6C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ark grey">
      <a:srgbClr val="53565A"/>
    </a:custClr>
    <a:custClr name="Orange">
      <a:srgbClr val="FF6C00"/>
    </a:custClr>
    <a:custClr name="Grey footer">
      <a:srgbClr val="A7A8AA"/>
    </a:custClr>
  </a:custClrLst>
  <a:extLst>
    <a:ext uri="{05A4C25C-085E-4340-85A3-A5531E510DB2}">
      <thm15:themeFamily xmlns:thm15="http://schemas.microsoft.com/office/thememl/2012/main" name="ELS_ppt-presentation_Arial 16_9 new.potx" id="{D40443C0-16AF-4A5D-8290-255DEE5F8301}" vid="{38A45B1D-F117-4F8B-9F78-F1219F5478A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7e75a0f-4679-4951-8314-0c3eda46369c">
      <Terms xmlns="http://schemas.microsoft.com/office/infopath/2007/PartnerControls"/>
    </lcf76f155ced4ddcb4097134ff3c332f>
    <TaxCatchAll xmlns="58548ee3-17bf-4654-8739-8e54e210318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6342CE05B52E147A6FAE744173A0015" ma:contentTypeVersion="16" ma:contentTypeDescription="Create a new document." ma:contentTypeScope="" ma:versionID="a68b7738a70c49b16d5bedda68e27774">
  <xsd:schema xmlns:xsd="http://www.w3.org/2001/XMLSchema" xmlns:xs="http://www.w3.org/2001/XMLSchema" xmlns:p="http://schemas.microsoft.com/office/2006/metadata/properties" xmlns:ns2="67e75a0f-4679-4951-8314-0c3eda46369c" xmlns:ns3="58548ee3-17bf-4654-8739-8e54e210318d" targetNamespace="http://schemas.microsoft.com/office/2006/metadata/properties" ma:root="true" ma:fieldsID="e1c9fd16f71ff33aec220f90be6290fb" ns2:_="" ns3:_="">
    <xsd:import namespace="67e75a0f-4679-4951-8314-0c3eda46369c"/>
    <xsd:import namespace="58548ee3-17bf-4654-8739-8e54e210318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e75a0f-4679-4951-8314-0c3eda4636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2763e4d-7885-4cd8-8534-835ebc0ece8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8548ee3-17bf-4654-8739-8e54e210318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a1f7cad9-0113-4984-9c77-9460931ba448}" ma:internalName="TaxCatchAll" ma:showField="CatchAllData" ma:web="58548ee3-17bf-4654-8739-8e54e21031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03675D-8D64-4E18-9DFC-91B79FDF8D8B}">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9899b366-7b72-454c-89d4-c9d65b6b2d09"/>
    <ds:schemaRef ds:uri="http://purl.org/dc/elements/1.1/"/>
    <ds:schemaRef ds:uri="http://schemas.microsoft.com/office/2006/metadata/properties"/>
    <ds:schemaRef ds:uri="6dc7b1fc-a42c-4787-81d2-6038e501572a"/>
    <ds:schemaRef ds:uri="http://www.w3.org/XML/1998/namespace"/>
    <ds:schemaRef ds:uri="http://purl.org/dc/dcmitype/"/>
  </ds:schemaRefs>
</ds:datastoreItem>
</file>

<file path=customXml/itemProps2.xml><?xml version="1.0" encoding="utf-8"?>
<ds:datastoreItem xmlns:ds="http://schemas.openxmlformats.org/officeDocument/2006/customXml" ds:itemID="{E5E827F2-0486-434B-835A-4F969C0984A9}">
  <ds:schemaRefs>
    <ds:schemaRef ds:uri="http://schemas.microsoft.com/sharepoint/v3/contenttype/forms"/>
  </ds:schemaRefs>
</ds:datastoreItem>
</file>

<file path=customXml/itemProps3.xml><?xml version="1.0" encoding="utf-8"?>
<ds:datastoreItem xmlns:ds="http://schemas.openxmlformats.org/officeDocument/2006/customXml" ds:itemID="{B3DCB992-E873-44D0-A56F-FA00DE835FC9}"/>
</file>

<file path=docProps/app.xml><?xml version="1.0" encoding="utf-8"?>
<Properties xmlns="http://schemas.openxmlformats.org/officeDocument/2006/extended-properties" xmlns:vt="http://schemas.openxmlformats.org/officeDocument/2006/docPropsVTypes">
  <Template>ELS_ppt-presentation_Arial 16_9 new colorscheme</Template>
  <TotalTime>0</TotalTime>
  <Words>720</Words>
  <Application>Microsoft Office PowerPoint</Application>
  <PresentationFormat>Diavoorstelling (16:9)</PresentationFormat>
  <Paragraphs>87</Paragraphs>
  <Slides>17</Slides>
  <Notes>17</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17</vt:i4>
      </vt:variant>
    </vt:vector>
  </HeadingPairs>
  <TitlesOfParts>
    <vt:vector size="21" baseType="lpstr">
      <vt:lpstr>Arial</vt:lpstr>
      <vt:lpstr>Calibri</vt:lpstr>
      <vt:lpstr>Courier New</vt:lpstr>
      <vt:lpstr>Elsevier</vt:lpstr>
      <vt:lpstr>Customizing ranges and colors in the FAERS summary table </vt:lpstr>
      <vt:lpstr>Example question </vt:lpstr>
      <vt:lpstr>How to customize colors of the heatmap?</vt:lpstr>
      <vt:lpstr>How to customize colors of the heatmap?</vt:lpstr>
      <vt:lpstr>Add drugs to your table</vt:lpstr>
      <vt:lpstr>Select drugs/drug classes of interest </vt:lpstr>
      <vt:lpstr>If relevant: sort on frequency </vt:lpstr>
      <vt:lpstr>How to customize of the adverse event table ?</vt:lpstr>
      <vt:lpstr>What defines the default size of buckets? </vt:lpstr>
      <vt:lpstr>How to customize ranges </vt:lpstr>
      <vt:lpstr>The results </vt:lpstr>
      <vt:lpstr>How to customize colors of the heatmap?</vt:lpstr>
      <vt:lpstr>Results: Visual highlighting of adverse effects for a drug class vs a drug of that class </vt:lpstr>
      <vt:lpstr>Return default settings </vt:lpstr>
      <vt:lpstr>You can also start a search with an adverse event </vt:lpstr>
      <vt:lpstr>You can also start a search with an adverse event </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cp:lastPrinted>2018-07-23T12:36:44Z</cp:lastPrinted>
  <dcterms:created xsi:type="dcterms:W3CDTF">2018-05-29T20:11:58Z</dcterms:created>
  <dcterms:modified xsi:type="dcterms:W3CDTF">2019-08-12T12:43:28Z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0x01010056342CE05B52E147A6FAE744173A0015</vt:lpwstr>
  </property>
  <property fmtid="{D5CDD505-2E9C-101B-9397-08002B2CF9AE}" pid="3" name="MediaServiceImageTags">
    <vt:lpwstr/>
  </property>
</Properties>
</file>